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media1.mov" ContentType="video/unknown"/>
  <Override PartName="/ppt/media/image3.jpeg" ContentType="image/jpeg"/>
  <Override PartName="/ppt/notesSlides/notesSlide7.xml" ContentType="application/vnd.openxmlformats-officedocument.presentationml.notesSlide+xml"/>
  <Override PartName="/ppt/media/image4.jpeg" ContentType="image/jpeg"/>
  <Override PartName="/ppt/media/image5.jpeg" ContentType="image/jpeg"/>
  <Override PartName="/ppt/notesSlides/notesSlide8.xml" ContentType="application/vnd.openxmlformats-officedocument.presentationml.notesSlide+xml"/>
  <Override PartName="/ppt/media/image6.jpeg" ContentType="image/jpeg"/>
  <Override PartName="/ppt/media/image7.jpeg" ContentType="image/jpeg"/>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eg" ContentType="image/jpeg"/>
  <Override PartName="/ppt/notesSlides/notesSlide12.xml" ContentType="application/vnd.openxmlformats-officedocument.presentationml.notesSlide+xml"/>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notesSlides/notesSlide13.xml" ContentType="application/vnd.openxmlformats-officedocument.presentationml.notesSlide+xml"/>
  <Override PartName="/ppt/media/image22.jpeg" ContentType="image/jpeg"/>
  <Override PartName="/ppt/media/image23.jpeg" ContentType="image/jpeg"/>
  <Override PartName="/ppt/notesSlides/notesSlide14.xml" ContentType="application/vnd.openxmlformats-officedocument.presentationml.notesSlide+xml"/>
  <Override PartName="/ppt/media/image24.jpeg" ContentType="image/jpeg"/>
  <Override PartName="/ppt/notesSlides/notesSlide15.xml" ContentType="application/vnd.openxmlformats-officedocument.presentationml.notesSlide+xml"/>
  <Override PartName="/ppt/media/image25.jpeg" ContentType="image/jpeg"/>
  <Override PartName="/ppt/notesSlides/notesSlide16.xml" ContentType="application/vnd.openxmlformats-officedocument.presentationml.notesSlide+xml"/>
  <Override PartName="/ppt/media/image2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The writing of characters over and over again has always perplexed me.</a:t>
            </a:r>
          </a:p>
          <a:p>
            <a:pPr defTabSz="584200">
              <a:lnSpc>
                <a:spcPct val="100000"/>
              </a:lnSpc>
              <a:defRPr>
                <a:latin typeface="Lucida Grande"/>
                <a:ea typeface="Lucida Grande"/>
                <a:cs typeface="Lucida Grande"/>
                <a:sym typeface="Lucida Grande"/>
              </a:defRPr>
            </a:pPr>
            <a:r>
              <a:t>I mean that is how I learnt in China, and of course people do learn that way....you are all a product of this system...am I right?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lvl1pPr defTabSz="406400">
              <a:lnSpc>
                <a:spcPct val="100000"/>
              </a:lnSpc>
              <a:defRPr sz="1400">
                <a:latin typeface="Lucida Grande"/>
                <a:ea typeface="Lucida Grande"/>
                <a:cs typeface="Lucida Grande"/>
                <a:sym typeface="Lucida Grande"/>
              </a:defRPr>
            </a:lvl1pPr>
          </a:lstStyle>
          <a:p>
            <a:pPr/>
            <a:r>
              <a:t>When I give students a list of vocab. they become detectives and deconstruct characters.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Shape 397"/>
          <p:cNvSpPr/>
          <p:nvPr>
            <p:ph type="sldImg"/>
          </p:nvPr>
        </p:nvSpPr>
        <p:spPr>
          <a:prstGeom prst="rect">
            <a:avLst/>
          </a:prstGeom>
        </p:spPr>
        <p:txBody>
          <a:bodyPr/>
          <a:lstStyle/>
          <a:p>
            <a:pPr/>
          </a:p>
        </p:txBody>
      </p:sp>
      <p:sp>
        <p:nvSpPr>
          <p:cNvPr id="398" name="Shape 398"/>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a:r>
              <a:t>About 25 building blocks a week.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a:r>
              <a:t>I wanted them to know why they were writing the characters...I wanted to give them a way to attack unknown characters. Deep thinking and understanding of what makes up characters.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sldImg"/>
          </p:nvPr>
        </p:nvSpPr>
        <p:spPr>
          <a:prstGeom prst="rect">
            <a:avLst/>
          </a:prstGeom>
        </p:spPr>
        <p:txBody>
          <a:bodyPr/>
          <a:lstStyle/>
          <a:p>
            <a:pPr/>
          </a:p>
        </p:txBody>
      </p:sp>
      <p:sp>
        <p:nvSpPr>
          <p:cNvPr id="456" name="Shape 456"/>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This is not a token lesson on this looks like fire...this looks like girl..etc.,</a:t>
            </a:r>
          </a:p>
          <a:p>
            <a:pPr defTabSz="584200">
              <a:lnSpc>
                <a:spcPct val="100000"/>
              </a:lnSpc>
              <a:defRPr>
                <a:latin typeface="Lucida Grande"/>
                <a:ea typeface="Lucida Grande"/>
                <a:cs typeface="Lucida Grande"/>
                <a:sym typeface="Lucida Grande"/>
              </a:defRPr>
            </a:pPr>
            <a:r>
              <a:t>This is seeing the radicals inside characters and understanding how they are made up.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defTabSz="650240">
              <a:lnSpc>
                <a:spcPct val="100000"/>
              </a:lnSpc>
              <a:defRPr sz="1800">
                <a:latin typeface="Helvetica"/>
                <a:ea typeface="Helvetica"/>
                <a:cs typeface="Helvetica"/>
                <a:sym typeface="Helvetica"/>
              </a:defRPr>
            </a:pPr>
            <a:r>
              <a:t>In the first lesson I teach 20 Chinese characters and I insist they draw over the characters.</a:t>
            </a:r>
          </a:p>
          <a:p>
            <a:pPr defTabSz="650240">
              <a:lnSpc>
                <a:spcPct val="100000"/>
              </a:lnSpc>
              <a:defRPr sz="1800">
                <a:latin typeface="Helvetica"/>
                <a:ea typeface="Helvetica"/>
                <a:cs typeface="Helvetica"/>
                <a:sym typeface="Helvetica"/>
              </a:defRPr>
            </a:pPr>
            <a:r>
              <a:t>In their brain they need to connect the meaning with the shape of the characters.</a:t>
            </a:r>
          </a:p>
          <a:p>
            <a:pPr defTabSz="650240">
              <a:lnSpc>
                <a:spcPct val="100000"/>
              </a:lnSpc>
              <a:defRPr sz="1800">
                <a:latin typeface="Helvetica"/>
                <a:ea typeface="Helvetica"/>
                <a:cs typeface="Helvetica"/>
                <a:sym typeface="Helvetica"/>
              </a:defRPr>
            </a:pPr>
            <a:r>
              <a:t>You can begin with radicals and move out from there.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Shape 489"/>
          <p:cNvSpPr/>
          <p:nvPr>
            <p:ph type="sldImg"/>
          </p:nvPr>
        </p:nvSpPr>
        <p:spPr>
          <a:prstGeom prst="rect">
            <a:avLst/>
          </a:prstGeom>
        </p:spPr>
        <p:txBody>
          <a:bodyPr/>
          <a:lstStyle/>
          <a:p>
            <a:pPr/>
          </a:p>
        </p:txBody>
      </p:sp>
      <p:sp>
        <p:nvSpPr>
          <p:cNvPr id="490" name="Shape 490"/>
          <p:cNvSpPr/>
          <p:nvPr>
            <p:ph type="body" sz="quarter" idx="1"/>
          </p:nvPr>
        </p:nvSpPr>
        <p:spPr>
          <a:prstGeom prst="rect">
            <a:avLst/>
          </a:prstGeom>
        </p:spPr>
        <p:txBody>
          <a:bodyPr/>
          <a:lstStyle>
            <a:lvl1pPr defTabSz="406400">
              <a:lnSpc>
                <a:spcPct val="100000"/>
              </a:lnSpc>
              <a:defRPr sz="1400">
                <a:latin typeface="Lucida Grande"/>
                <a:ea typeface="Lucida Grande"/>
                <a:cs typeface="Lucida Grande"/>
                <a:sym typeface="Lucida Grande"/>
              </a:defRPr>
            </a:lvl1pPr>
          </a:lstStyle>
          <a:p>
            <a:pPr/>
            <a:r>
              <a:t>复制的话，记住他们</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7" name="Shape 497"/>
          <p:cNvSpPr/>
          <p:nvPr>
            <p:ph type="sldImg"/>
          </p:nvPr>
        </p:nvSpPr>
        <p:spPr>
          <a:prstGeom prst="rect">
            <a:avLst/>
          </a:prstGeom>
        </p:spPr>
        <p:txBody>
          <a:bodyPr/>
          <a:lstStyle/>
          <a:p>
            <a:pPr/>
          </a:p>
        </p:txBody>
      </p:sp>
      <p:sp>
        <p:nvSpPr>
          <p:cNvPr id="498" name="Shape 498"/>
          <p:cNvSpPr/>
          <p:nvPr>
            <p:ph type="body" sz="quarter" idx="1"/>
          </p:nvPr>
        </p:nvSpPr>
        <p:spPr>
          <a:prstGeom prst="rect">
            <a:avLst/>
          </a:prstGeom>
        </p:spPr>
        <p:txBody>
          <a:bodyPr/>
          <a:lstStyle>
            <a:lvl1pPr defTabSz="406400">
              <a:lnSpc>
                <a:spcPct val="100000"/>
              </a:lnSpc>
              <a:defRPr sz="1400">
                <a:latin typeface="Lucida Grande"/>
                <a:ea typeface="Lucida Grande"/>
                <a:cs typeface="Lucida Grande"/>
                <a:sym typeface="Lucida Grande"/>
              </a:defRPr>
            </a:lvl1pPr>
          </a:lstStyle>
          <a:p>
            <a:pPr/>
            <a:r>
              <a:t>This is a major shift from the traditional way. This gives the power to the students and make them active learners.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This learning relies on repetition and practice...and yes learning does occur...</a:t>
            </a:r>
          </a:p>
          <a:p>
            <a:pPr defTabSz="584200">
              <a:lnSpc>
                <a:spcPct val="100000"/>
              </a:lnSpc>
              <a:defRPr>
                <a:latin typeface="Lucida Grande"/>
                <a:ea typeface="Lucida Grande"/>
                <a:cs typeface="Lucida Grande"/>
                <a:sym typeface="Lucida Grande"/>
              </a:defRPr>
            </a:pPr>
            <a:r>
              <a:t>BUT I was always aware that this type of learning DID NOT fit in with my pedagogy of learning Chinese.</a:t>
            </a:r>
          </a:p>
          <a:p>
            <a:pPr defTabSz="584200">
              <a:lnSpc>
                <a:spcPct val="100000"/>
              </a:lnSpc>
              <a:defRPr>
                <a:latin typeface="Lucida Grande"/>
                <a:ea typeface="Lucida Grande"/>
                <a:cs typeface="Lucida Grande"/>
                <a:sym typeface="Lucida Grande"/>
              </a:defRPr>
            </a:pPr>
            <a:r>
              <a:t>I wrote characters while watching TV. I could even hold a phone conversation while writing characters.</a:t>
            </a:r>
          </a:p>
          <a:p>
            <a:pPr defTabSz="584200">
              <a:lnSpc>
                <a:spcPct val="100000"/>
              </a:lnSpc>
              <a:defRPr>
                <a:latin typeface="Lucida Grande"/>
                <a:ea typeface="Lucida Grande"/>
                <a:cs typeface="Lucida Grande"/>
                <a:sym typeface="Lucida Grande"/>
              </a:defRPr>
            </a:pPr>
            <a:r>
              <a:t>And that bothered 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Especially as a teacher...I want my students to be thinking...to be cognitively engaged...</a:t>
            </a:r>
          </a:p>
          <a:p>
            <a:pPr defTabSz="584200">
              <a:lnSpc>
                <a:spcPct val="100000"/>
              </a:lnSpc>
              <a:defRPr>
                <a:latin typeface="Lucida Grande"/>
                <a:ea typeface="Lucida Grande"/>
                <a:cs typeface="Lucida Grande"/>
                <a:sym typeface="Lucida Grande"/>
              </a:defRPr>
            </a:pPr>
            <a:r>
              <a:t>And writing characters over and over again...did not seem to be the most effective way for students to learn. Sure the motivated learnt. The bright kids focused on the writing and they learnt.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pPr/>
            <a:r>
              <a:t>When I was learning characters, I didn’t have to think.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My students relied completely on me to give them new characters.</a:t>
            </a:r>
          </a:p>
          <a:p>
            <a:pPr defTabSz="584200">
              <a:lnSpc>
                <a:spcPct val="100000"/>
              </a:lnSpc>
              <a:defRPr>
                <a:latin typeface="Lucida Grande"/>
                <a:ea typeface="Lucida Grande"/>
                <a:cs typeface="Lucida Grande"/>
                <a:sym typeface="Lucida Grande"/>
              </a:defRPr>
            </a:pPr>
            <a:r>
              <a:t>There was no way a student could discover a character and go “Ah-huh”...that has the same component and if we put these together....</a:t>
            </a:r>
          </a:p>
          <a:p>
            <a:pPr defTabSz="584200">
              <a:lnSpc>
                <a:spcPct val="100000"/>
              </a:lnSpc>
              <a:defRPr>
                <a:latin typeface="Lucida Grande"/>
                <a:ea typeface="Lucida Grande"/>
                <a:cs typeface="Lucida Grande"/>
                <a:sym typeface="Lucida Grande"/>
              </a:defRPr>
            </a:pPr>
            <a:r>
              <a:t>Students relied on me to feed them characters and they dutifully copied them until they were memorized.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After a year of teaching this way. I knew what I had to do.</a:t>
            </a:r>
          </a:p>
          <a:p>
            <a:pPr defTabSz="584200">
              <a:lnSpc>
                <a:spcPct val="100000"/>
              </a:lnSpc>
              <a:defRPr>
                <a:latin typeface="Lucida Grande"/>
                <a:ea typeface="Lucida Grande"/>
                <a:cs typeface="Lucida Grande"/>
                <a:sym typeface="Lucida Grande"/>
              </a:defRPr>
            </a:pPr>
            <a:r>
              <a:t>I wanted to pull back the mystery of Chinese characters. I wanted my students to have an understanding of characters.</a:t>
            </a:r>
          </a:p>
          <a:p>
            <a:pPr defTabSz="584200">
              <a:lnSpc>
                <a:spcPct val="100000"/>
              </a:lnSpc>
              <a:defRPr>
                <a:latin typeface="Lucida Grande"/>
                <a:ea typeface="Lucida Grande"/>
                <a:cs typeface="Lucida Grande"/>
                <a:sym typeface="Lucida Grande"/>
              </a:defRPr>
            </a:pPr>
            <a:r>
              <a:t>I wanted them to THINK about characters.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defTabSz="406400">
              <a:lnSpc>
                <a:spcPct val="100000"/>
              </a:lnSpc>
              <a:defRPr sz="1400">
                <a:latin typeface="Lucida Grande"/>
                <a:ea typeface="Lucida Grande"/>
                <a:cs typeface="Lucida Grande"/>
                <a:sym typeface="Lucida Grande"/>
              </a:defRPr>
            </a:pPr>
            <a:r>
              <a:t>And they can’t think about them, until we show them how.</a:t>
            </a:r>
          </a:p>
          <a:p>
            <a:pPr defTabSz="406400">
              <a:lnSpc>
                <a:spcPct val="100000"/>
              </a:lnSpc>
              <a:defRPr sz="1400">
                <a:latin typeface="Lucida Grande"/>
                <a:ea typeface="Lucida Grande"/>
                <a:cs typeface="Lucida Grande"/>
                <a:sym typeface="Lucida Grande"/>
              </a:defRPr>
            </a:pPr>
            <a:r>
              <a:t>I don’t know how many of you have actually thought about characters...what they are made of...what space they take up...how they are the same or different?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sldImg"/>
          </p:nvPr>
        </p:nvSpPr>
        <p:spPr>
          <a:prstGeom prst="rect">
            <a:avLst/>
          </a:prstGeom>
        </p:spPr>
        <p:txBody>
          <a:bodyPr/>
          <a:lstStyle/>
          <a:p>
            <a:pPr/>
          </a:p>
        </p:txBody>
      </p:sp>
      <p:sp>
        <p:nvSpPr>
          <p:cNvPr id="291" name="Shape 291"/>
          <p:cNvSpPr/>
          <p:nvPr>
            <p:ph type="body" sz="quarter" idx="1"/>
          </p:nvPr>
        </p:nvSpPr>
        <p:spPr>
          <a:prstGeom prst="rect">
            <a:avLst/>
          </a:prstGeom>
        </p:spPr>
        <p:txBody>
          <a:bodyPr/>
          <a:lstStyle>
            <a:lvl1pPr defTabSz="406400">
              <a:lnSpc>
                <a:spcPct val="100000"/>
              </a:lnSpc>
              <a:defRPr sz="1400">
                <a:latin typeface="Lucida Grande"/>
                <a:ea typeface="Lucida Grande"/>
                <a:cs typeface="Lucida Grande"/>
                <a:sym typeface="Lucida Grande"/>
              </a:defRPr>
            </a:lvl1pPr>
          </a:lstStyle>
          <a:p>
            <a:pPr/>
            <a:r>
              <a:t>Give students the tools to be ACTIVE learners.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So, my high school boys stopped writing characters for two months.</a:t>
            </a:r>
          </a:p>
          <a:p>
            <a:pPr defTabSz="584200">
              <a:lnSpc>
                <a:spcPct val="100000"/>
              </a:lnSpc>
              <a:defRPr>
                <a:latin typeface="Lucida Grande"/>
                <a:ea typeface="Lucida Grande"/>
                <a:cs typeface="Lucida Grande"/>
                <a:sym typeface="Lucida Grande"/>
              </a:defRPr>
            </a:pPr>
            <a:r>
              <a:t>You might be thinking...wow...they must have been behind...</a:t>
            </a:r>
          </a:p>
          <a:p>
            <a:pPr defTabSz="584200">
              <a:lnSpc>
                <a:spcPct val="100000"/>
              </a:lnSpc>
              <a:defRPr>
                <a:latin typeface="Lucida Grande"/>
                <a:ea typeface="Lucida Grande"/>
                <a:cs typeface="Lucida Grande"/>
                <a:sym typeface="Lucida Grande"/>
              </a:defRPr>
            </a:pPr>
            <a:r>
              <a:t>They were the best 2 months of my teaching...because I knew they would be able to handle a wider range of characters.</a:t>
            </a:r>
          </a:p>
          <a:p>
            <a:pPr defTabSz="584200">
              <a:lnSpc>
                <a:spcPct val="100000"/>
              </a:lnSpc>
              <a:defRPr>
                <a:latin typeface="Lucida Grande"/>
                <a:ea typeface="Lucida Grande"/>
                <a:cs typeface="Lucida Grande"/>
                <a:sym typeface="Lucida Grande"/>
              </a:defRPr>
            </a:pPr>
            <a:r>
              <a:t>We want students to think about characters firstly.</a:t>
            </a:r>
          </a:p>
          <a:p>
            <a:pPr defTabSz="584200">
              <a:lnSpc>
                <a:spcPct val="100000"/>
              </a:lnSpc>
              <a:defRPr>
                <a:latin typeface="Lucida Grande"/>
                <a:ea typeface="Lucida Grande"/>
                <a:cs typeface="Lucida Grande"/>
                <a:sym typeface="Lucida Grande"/>
              </a:defRPr>
            </a:pPr>
            <a:r>
              <a:t>I broke down the understanding of characters into various stages of learning.</a:t>
            </a:r>
          </a:p>
          <a:p>
            <a:pPr defTabSz="584200">
              <a:lnSpc>
                <a:spcPct val="100000"/>
              </a:lnSpc>
              <a:defRPr>
                <a:latin typeface="Lucida Grande"/>
                <a:ea typeface="Lucida Grande"/>
                <a:cs typeface="Lucida Grande"/>
                <a:sym typeface="Lucida Grande"/>
              </a:defRPr>
            </a:pPr>
            <a:r>
              <a:t>I suspended my usual way..of writing everything we speak....most important.</a:t>
            </a:r>
          </a:p>
          <a:p>
            <a:pPr defTabSz="584200">
              <a:lnSpc>
                <a:spcPct val="100000"/>
              </a:lnSpc>
              <a:defRPr>
                <a:latin typeface="Lucida Grande"/>
                <a:ea typeface="Lucida Grande"/>
                <a:cs typeface="Lucida Grande"/>
                <a:sym typeface="Lucida Grande"/>
              </a:defRPr>
            </a:pPr>
            <a:r>
              <a:t>I focused for 8 weeks on students becoming familiar with characters and building an understanding of how characters were made up.</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17" name="Shape 117"/>
          <p:cNvSpPr/>
          <p:nvPr>
            <p:ph type="title"/>
          </p:nvPr>
        </p:nvSpPr>
        <p:spPr>
          <a:xfrm>
            <a:off x="1269999" y="1638299"/>
            <a:ext cx="10464802" cy="3302002"/>
          </a:xfrm>
          <a:prstGeom prst="rect">
            <a:avLst/>
          </a:prstGeom>
        </p:spPr>
        <p:txBody>
          <a:bodyPr anchor="b">
            <a:noAutofit/>
          </a:bodyPr>
          <a:lstStyle>
            <a:lvl1pPr defTabSz="830862">
              <a:defRPr sz="8200">
                <a:latin typeface="Gill Sans"/>
                <a:ea typeface="Gill Sans"/>
                <a:cs typeface="Gill Sans"/>
                <a:sym typeface="Gill Sans"/>
              </a:defRPr>
            </a:lvl1pPr>
          </a:lstStyle>
          <a:p>
            <a:pPr/>
            <a:r>
              <a:t>Title Text</a:t>
            </a:r>
          </a:p>
        </p:txBody>
      </p:sp>
      <p:sp>
        <p:nvSpPr>
          <p:cNvPr id="118" name="Shape 118"/>
          <p:cNvSpPr/>
          <p:nvPr>
            <p:ph type="body" sz="quarter" idx="1"/>
          </p:nvPr>
        </p:nvSpPr>
        <p:spPr>
          <a:xfrm>
            <a:off x="1269999" y="5029200"/>
            <a:ext cx="10464802" cy="1130301"/>
          </a:xfrm>
          <a:prstGeom prst="rect">
            <a:avLst/>
          </a:prstGeom>
        </p:spPr>
        <p:txBody>
          <a:bodyPr anchor="t">
            <a:noAutofit/>
          </a:bodyPr>
          <a:lstStyle>
            <a:lvl1pPr marL="0" indent="0" algn="ctr" defTabSz="830862">
              <a:spcBef>
                <a:spcPts val="0"/>
              </a:spcBef>
              <a:buSzTx/>
              <a:buNone/>
              <a:defRPr sz="3400">
                <a:latin typeface="Gill Sans"/>
                <a:ea typeface="Gill Sans"/>
                <a:cs typeface="Gill Sans"/>
                <a:sym typeface="Gill Sans"/>
              </a:defRPr>
            </a:lvl1pPr>
            <a:lvl2pPr marL="0" indent="0" algn="ctr" defTabSz="830862">
              <a:spcBef>
                <a:spcPts val="0"/>
              </a:spcBef>
              <a:buSzTx/>
              <a:buNone/>
              <a:defRPr sz="3400">
                <a:latin typeface="Gill Sans"/>
                <a:ea typeface="Gill Sans"/>
                <a:cs typeface="Gill Sans"/>
                <a:sym typeface="Gill Sans"/>
              </a:defRPr>
            </a:lvl2pPr>
            <a:lvl3pPr marL="0" indent="0" algn="ctr" defTabSz="830862">
              <a:spcBef>
                <a:spcPts val="0"/>
              </a:spcBef>
              <a:buSzTx/>
              <a:buNone/>
              <a:defRPr sz="3400">
                <a:latin typeface="Gill Sans"/>
                <a:ea typeface="Gill Sans"/>
                <a:cs typeface="Gill Sans"/>
                <a:sym typeface="Gill Sans"/>
              </a:defRPr>
            </a:lvl3pPr>
            <a:lvl4pPr marL="0" indent="0" algn="ctr" defTabSz="830862">
              <a:spcBef>
                <a:spcPts val="0"/>
              </a:spcBef>
              <a:buSzTx/>
              <a:buNone/>
              <a:defRPr sz="3400">
                <a:latin typeface="Gill Sans"/>
                <a:ea typeface="Gill Sans"/>
                <a:cs typeface="Gill Sans"/>
                <a:sym typeface="Gill Sans"/>
              </a:defRPr>
            </a:lvl4pPr>
            <a:lvl5pPr marL="0" indent="0" algn="ctr" defTabSz="830862">
              <a:spcBef>
                <a:spcPts val="0"/>
              </a:spcBef>
              <a:buSzTx/>
              <a:buNone/>
              <a:defRPr sz="34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xfrm>
            <a:off x="6337300" y="9258300"/>
            <a:ext cx="317501" cy="342901"/>
          </a:xfrm>
          <a:prstGeom prst="rect">
            <a:avLst/>
          </a:prstGeom>
        </p:spPr>
        <p:txBody>
          <a:bodyPr/>
          <a:lstStyle>
            <a:lvl1pPr defTabSz="830862">
              <a:defRPr sz="1600">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Office Theme">
    <p:spTree>
      <p:nvGrpSpPr>
        <p:cNvPr id="1" name=""/>
        <p:cNvGrpSpPr/>
        <p:nvPr/>
      </p:nvGrpSpPr>
      <p:grpSpPr>
        <a:xfrm>
          <a:off x="0" y="0"/>
          <a:ext cx="0" cy="0"/>
          <a:chOff x="0" y="0"/>
          <a:chExt cx="0" cy="0"/>
        </a:xfrm>
      </p:grpSpPr>
      <p:sp>
        <p:nvSpPr>
          <p:cNvPr id="126" name="Shape 126"/>
          <p:cNvSpPr/>
          <p:nvPr>
            <p:ph type="title"/>
          </p:nvPr>
        </p:nvSpPr>
        <p:spPr>
          <a:xfrm>
            <a:off x="975359" y="537351"/>
            <a:ext cx="11049566" cy="2280356"/>
          </a:xfrm>
          <a:prstGeom prst="rect">
            <a:avLst/>
          </a:prstGeom>
        </p:spPr>
        <p:txBody>
          <a:bodyPr lIns="72248" tIns="72248" rIns="72248" bIns="72248">
            <a:noAutofit/>
          </a:bodyPr>
          <a:lstStyle>
            <a:lvl1pPr marL="55751" marR="55751" defTabSz="650240">
              <a:defRPr sz="3400">
                <a:uFill>
                  <a:solidFill>
                    <a:srgbClr val="000000"/>
                  </a:solidFill>
                </a:uFill>
                <a:latin typeface="American Typewriter"/>
                <a:ea typeface="American Typewriter"/>
                <a:cs typeface="American Typewriter"/>
                <a:sym typeface="American Typewriter"/>
              </a:defRPr>
            </a:lvl1pPr>
          </a:lstStyle>
          <a:p>
            <a:pPr/>
            <a:r>
              <a:t>Title Text</a:t>
            </a:r>
          </a:p>
        </p:txBody>
      </p:sp>
      <p:sp>
        <p:nvSpPr>
          <p:cNvPr id="127" name="Shape 127"/>
          <p:cNvSpPr/>
          <p:nvPr>
            <p:ph type="body" idx="1"/>
          </p:nvPr>
        </p:nvSpPr>
        <p:spPr>
          <a:xfrm>
            <a:off x="975359" y="2817706"/>
            <a:ext cx="11049566" cy="6935895"/>
          </a:xfrm>
          <a:prstGeom prst="rect">
            <a:avLst/>
          </a:prstGeom>
        </p:spPr>
        <p:txBody>
          <a:bodyPr lIns="72248" tIns="72248" rIns="72248" bIns="72248" anchor="t">
            <a:noAutofit/>
          </a:bodyPr>
          <a:lstStyle>
            <a:lvl1pPr marL="519259" marR="55751" indent="-480059" defTabSz="650240">
              <a:spcBef>
                <a:spcPts val="1100"/>
              </a:spcBef>
              <a:buClr>
                <a:srgbClr val="000000"/>
              </a:buClr>
              <a:buSzPct val="100000"/>
              <a:buFont typeface="Times New Roman"/>
              <a:defRPr sz="2800">
                <a:uFill>
                  <a:solidFill>
                    <a:srgbClr val="000000"/>
                  </a:solidFill>
                </a:uFill>
                <a:latin typeface="American Typewriter"/>
                <a:ea typeface="American Typewriter"/>
                <a:cs typeface="American Typewriter"/>
                <a:sym typeface="American Typewriter"/>
              </a:defRPr>
            </a:lvl1pPr>
            <a:lvl2pPr marL="896449" marR="55751" indent="-400050" defTabSz="650240">
              <a:spcBef>
                <a:spcPts val="900"/>
              </a:spcBef>
              <a:buClr>
                <a:srgbClr val="000000"/>
              </a:buClr>
              <a:buSzPct val="100000"/>
              <a:buFont typeface="Times New Roman"/>
              <a:buChar char="–"/>
              <a:defRPr sz="2800">
                <a:uFill>
                  <a:solidFill>
                    <a:srgbClr val="000000"/>
                  </a:solidFill>
                </a:uFill>
                <a:latin typeface="American Typewriter"/>
                <a:ea typeface="American Typewriter"/>
                <a:cs typeface="American Typewriter"/>
                <a:sym typeface="American Typewriter"/>
              </a:defRPr>
            </a:lvl2pPr>
            <a:lvl3pPr marL="1273639" marR="55751" indent="-320039" defTabSz="650240">
              <a:spcBef>
                <a:spcPts val="800"/>
              </a:spcBef>
              <a:buClr>
                <a:srgbClr val="000000"/>
              </a:buClr>
              <a:buSzPct val="100000"/>
              <a:buFont typeface="Times New Roman"/>
              <a:defRPr sz="2800">
                <a:uFill>
                  <a:solidFill>
                    <a:srgbClr val="000000"/>
                  </a:solidFill>
                </a:uFill>
                <a:latin typeface="American Typewriter"/>
                <a:ea typeface="American Typewriter"/>
                <a:cs typeface="American Typewriter"/>
                <a:sym typeface="American Typewriter"/>
              </a:defRPr>
            </a:lvl3pPr>
            <a:lvl4pPr marL="1730839" marR="55751" indent="-320039" defTabSz="650240">
              <a:spcBef>
                <a:spcPts val="700"/>
              </a:spcBef>
              <a:buClr>
                <a:srgbClr val="000000"/>
              </a:buClr>
              <a:buSzPct val="100000"/>
              <a:buFont typeface="Times New Roman"/>
              <a:buChar char="–"/>
              <a:defRPr sz="2800">
                <a:uFill>
                  <a:solidFill>
                    <a:srgbClr val="000000"/>
                  </a:solidFill>
                </a:uFill>
                <a:latin typeface="American Typewriter"/>
                <a:ea typeface="American Typewriter"/>
                <a:cs typeface="American Typewriter"/>
                <a:sym typeface="American Typewriter"/>
              </a:defRPr>
            </a:lvl4pPr>
            <a:lvl5pPr marL="2188039" marR="55751" indent="-320039" defTabSz="650240">
              <a:spcBef>
                <a:spcPts val="700"/>
              </a:spcBef>
              <a:buClr>
                <a:srgbClr val="000000"/>
              </a:buClr>
              <a:buSzPct val="100000"/>
              <a:buFont typeface="Times New Roman"/>
              <a:buChar char="»"/>
              <a:defRPr sz="2800">
                <a:uFill>
                  <a:solidFill>
                    <a:srgbClr val="000000"/>
                  </a:solidFill>
                </a:u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xfrm>
            <a:off x="10479616" y="8886613"/>
            <a:ext cx="385799" cy="401488"/>
          </a:xfrm>
          <a:prstGeom prst="rect">
            <a:avLst/>
          </a:prstGeom>
        </p:spPr>
        <p:txBody>
          <a:bodyPr lIns="72248" tIns="72248" rIns="72248" bIns="72248"/>
          <a:lstStyle>
            <a:lvl1pPr defTabSz="830862">
              <a:defRPr>
                <a:uFill>
                  <a:solidFill>
                    <a:srgbClr val="000000"/>
                  </a:solidFill>
                </a:u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35" name="Shape 135"/>
          <p:cNvSpPr/>
          <p:nvPr>
            <p:ph type="title"/>
          </p:nvPr>
        </p:nvSpPr>
        <p:spPr>
          <a:xfrm>
            <a:off x="1264355" y="252870"/>
            <a:ext cx="10458028" cy="2438402"/>
          </a:xfrm>
          <a:prstGeom prst="rect">
            <a:avLst/>
          </a:prstGeom>
        </p:spPr>
        <p:txBody>
          <a:bodyPr lIns="72248" tIns="72248" rIns="72248" bIns="72248">
            <a:noAutofit/>
          </a:bodyPr>
          <a:lstStyle>
            <a:lvl1pPr defTabSz="577991">
              <a:defRPr sz="8200">
                <a:latin typeface="Gill Sans"/>
                <a:ea typeface="Gill Sans"/>
                <a:cs typeface="Gill Sans"/>
                <a:sym typeface="Gill Sans"/>
              </a:defRPr>
            </a:lvl1pPr>
          </a:lstStyle>
          <a:p>
            <a:pPr/>
            <a:r>
              <a:t>Title Text</a:t>
            </a:r>
          </a:p>
        </p:txBody>
      </p:sp>
      <p:sp>
        <p:nvSpPr>
          <p:cNvPr id="136" name="Shape 136"/>
          <p:cNvSpPr/>
          <p:nvPr>
            <p:ph type="body" idx="1"/>
          </p:nvPr>
        </p:nvSpPr>
        <p:spPr>
          <a:xfrm>
            <a:off x="1264355" y="2763519"/>
            <a:ext cx="10458028" cy="5707664"/>
          </a:xfrm>
          <a:prstGeom prst="rect">
            <a:avLst/>
          </a:prstGeom>
        </p:spPr>
        <p:txBody>
          <a:bodyPr lIns="72248" tIns="72248" rIns="72248" bIns="72248">
            <a:noAutofit/>
          </a:bodyPr>
          <a:lstStyle>
            <a:lvl1pPr marL="1093107" indent="-775607" defTabSz="577991">
              <a:spcBef>
                <a:spcPts val="2400"/>
              </a:spcBef>
              <a:buSzPct val="171000"/>
              <a:defRPr sz="3800">
                <a:latin typeface="Gill Sans"/>
                <a:ea typeface="Gill Sans"/>
                <a:cs typeface="Gill Sans"/>
                <a:sym typeface="Gill Sans"/>
              </a:defRPr>
            </a:lvl1pPr>
            <a:lvl2pPr marL="1537607" indent="-775607" defTabSz="577991">
              <a:spcBef>
                <a:spcPts val="2400"/>
              </a:spcBef>
              <a:buSzPct val="171000"/>
              <a:defRPr sz="3800">
                <a:latin typeface="Gill Sans"/>
                <a:ea typeface="Gill Sans"/>
                <a:cs typeface="Gill Sans"/>
                <a:sym typeface="Gill Sans"/>
              </a:defRPr>
            </a:lvl2pPr>
            <a:lvl3pPr marL="1982107" indent="-775607" defTabSz="577991">
              <a:spcBef>
                <a:spcPts val="2400"/>
              </a:spcBef>
              <a:buSzPct val="171000"/>
              <a:defRPr sz="3800">
                <a:latin typeface="Gill Sans"/>
                <a:ea typeface="Gill Sans"/>
                <a:cs typeface="Gill Sans"/>
                <a:sym typeface="Gill Sans"/>
              </a:defRPr>
            </a:lvl3pPr>
            <a:lvl4pPr marL="2426607" indent="-775607" defTabSz="577991">
              <a:spcBef>
                <a:spcPts val="2400"/>
              </a:spcBef>
              <a:buSzPct val="171000"/>
              <a:defRPr sz="3800">
                <a:latin typeface="Gill Sans"/>
                <a:ea typeface="Gill Sans"/>
                <a:cs typeface="Gill Sans"/>
                <a:sym typeface="Gill Sans"/>
              </a:defRPr>
            </a:lvl4pPr>
            <a:lvl5pPr marL="2871107" indent="-775607" defTabSz="577991">
              <a:spcBef>
                <a:spcPts val="2400"/>
              </a:spcBef>
              <a:buSzPct val="171000"/>
              <a:defRPr sz="38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7" name="Shape 137"/>
          <p:cNvSpPr/>
          <p:nvPr>
            <p:ph type="sldNum" sz="quarter" idx="2"/>
          </p:nvPr>
        </p:nvSpPr>
        <p:spPr>
          <a:xfrm>
            <a:off x="6313169" y="9229795"/>
            <a:ext cx="360399" cy="385799"/>
          </a:xfrm>
          <a:prstGeom prst="rect">
            <a:avLst/>
          </a:prstGeom>
        </p:spPr>
        <p:txBody>
          <a:bodyPr lIns="72248" tIns="72248" rIns="72248" bIns="72248"/>
          <a:lstStyle>
            <a:lvl1pPr defTabSz="577991">
              <a:defRPr sz="1600">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Office Theme">
    <p:spTree>
      <p:nvGrpSpPr>
        <p:cNvPr id="1" name=""/>
        <p:cNvGrpSpPr/>
        <p:nvPr/>
      </p:nvGrpSpPr>
      <p:grpSpPr>
        <a:xfrm>
          <a:off x="0" y="0"/>
          <a:ext cx="0" cy="0"/>
          <a:chOff x="0" y="0"/>
          <a:chExt cx="0" cy="0"/>
        </a:xfrm>
      </p:grpSpPr>
      <p:sp>
        <p:nvSpPr>
          <p:cNvPr id="144" name="Shape 144"/>
          <p:cNvSpPr/>
          <p:nvPr>
            <p:ph type="title"/>
          </p:nvPr>
        </p:nvSpPr>
        <p:spPr>
          <a:xfrm>
            <a:off x="977899" y="537351"/>
            <a:ext cx="11049567" cy="2280356"/>
          </a:xfrm>
          <a:prstGeom prst="rect">
            <a:avLst/>
          </a:prstGeom>
        </p:spPr>
        <p:txBody>
          <a:bodyPr>
            <a:noAutofit/>
          </a:bodyPr>
          <a:lstStyle>
            <a:lvl1pPr marL="79290" marR="79290" defTabSz="921173">
              <a:defRPr sz="3000">
                <a:uFill>
                  <a:solidFill>
                    <a:srgbClr val="000000"/>
                  </a:solidFill>
                </a:uFill>
                <a:latin typeface="American Typewriter"/>
                <a:ea typeface="American Typewriter"/>
                <a:cs typeface="American Typewriter"/>
                <a:sym typeface="American Typewriter"/>
              </a:defRPr>
            </a:lvl1pPr>
          </a:lstStyle>
          <a:p>
            <a:pPr/>
            <a:r>
              <a:t>Title Text</a:t>
            </a:r>
          </a:p>
        </p:txBody>
      </p:sp>
      <p:sp>
        <p:nvSpPr>
          <p:cNvPr id="145" name="Shape 145"/>
          <p:cNvSpPr/>
          <p:nvPr>
            <p:ph type="body" idx="1"/>
          </p:nvPr>
        </p:nvSpPr>
        <p:spPr>
          <a:xfrm>
            <a:off x="977899" y="2819399"/>
            <a:ext cx="11049567" cy="6934202"/>
          </a:xfrm>
          <a:prstGeom prst="rect">
            <a:avLst/>
          </a:prstGeom>
        </p:spPr>
        <p:txBody>
          <a:bodyPr anchor="t">
            <a:noAutofit/>
          </a:bodyPr>
          <a:lstStyle>
            <a:lvl1pPr marL="333114" marR="79290" indent="-293914" defTabSz="921173">
              <a:spcBef>
                <a:spcPts val="1500"/>
              </a:spcBef>
              <a:buClr>
                <a:srgbClr val="000000"/>
              </a:buClr>
              <a:buSzPct val="100000"/>
              <a:buFont typeface="Times New Roman"/>
              <a:defRPr sz="2400">
                <a:uFill>
                  <a:solidFill>
                    <a:srgbClr val="000000"/>
                  </a:solidFill>
                </a:uFill>
                <a:latin typeface="American Typewriter"/>
                <a:ea typeface="American Typewriter"/>
                <a:cs typeface="American Typewriter"/>
                <a:sym typeface="American Typewriter"/>
              </a:defRPr>
            </a:lvl1pPr>
            <a:lvl2pPr marL="741328" marR="79290" indent="-244928" defTabSz="921173">
              <a:spcBef>
                <a:spcPts val="1400"/>
              </a:spcBef>
              <a:buClr>
                <a:srgbClr val="000000"/>
              </a:buClr>
              <a:buSzPct val="100000"/>
              <a:buFont typeface="Times New Roman"/>
              <a:buChar char="–"/>
              <a:defRPr sz="2400">
                <a:uFill>
                  <a:solidFill>
                    <a:srgbClr val="000000"/>
                  </a:solidFill>
                </a:uFill>
                <a:latin typeface="American Typewriter"/>
                <a:ea typeface="American Typewriter"/>
                <a:cs typeface="American Typewriter"/>
                <a:sym typeface="American Typewriter"/>
              </a:defRPr>
            </a:lvl2pPr>
            <a:lvl3pPr marL="1149542" marR="79290" indent="-195942" defTabSz="921173">
              <a:spcBef>
                <a:spcPts val="1200"/>
              </a:spcBef>
              <a:buClr>
                <a:srgbClr val="000000"/>
              </a:buClr>
              <a:buSzPct val="100000"/>
              <a:buFont typeface="Times New Roman"/>
              <a:defRPr sz="2400">
                <a:uFill>
                  <a:solidFill>
                    <a:srgbClr val="000000"/>
                  </a:solidFill>
                </a:uFill>
                <a:latin typeface="American Typewriter"/>
                <a:ea typeface="American Typewriter"/>
                <a:cs typeface="American Typewriter"/>
                <a:sym typeface="American Typewriter"/>
              </a:defRPr>
            </a:lvl3pPr>
            <a:lvl4pPr marL="1606742" marR="79290" indent="-195942" defTabSz="921173">
              <a:spcBef>
                <a:spcPts val="900"/>
              </a:spcBef>
              <a:buClr>
                <a:srgbClr val="000000"/>
              </a:buClr>
              <a:buSzPct val="100000"/>
              <a:buFont typeface="Times New Roman"/>
              <a:buChar char="–"/>
              <a:defRPr sz="2400">
                <a:uFill>
                  <a:solidFill>
                    <a:srgbClr val="000000"/>
                  </a:solidFill>
                </a:uFill>
                <a:latin typeface="American Typewriter"/>
                <a:ea typeface="American Typewriter"/>
                <a:cs typeface="American Typewriter"/>
                <a:sym typeface="American Typewriter"/>
              </a:defRPr>
            </a:lvl4pPr>
            <a:lvl5pPr marL="2063942" marR="79290" indent="-195942" defTabSz="921173">
              <a:spcBef>
                <a:spcPts val="900"/>
              </a:spcBef>
              <a:buClr>
                <a:srgbClr val="000000"/>
              </a:buClr>
              <a:buSzPct val="100000"/>
              <a:buFont typeface="Times New Roman"/>
              <a:buChar char="»"/>
              <a:defRPr sz="2400">
                <a:uFill>
                  <a:solidFill>
                    <a:srgbClr val="000000"/>
                  </a:solidFill>
                </a:uFill>
                <a:latin typeface="American Typewriter"/>
                <a:ea typeface="American Typewriter"/>
                <a:cs typeface="American Typewriter"/>
                <a:sym typeface="American Typewriter"/>
              </a:defRPr>
            </a:lvl5pPr>
          </a:lstStyle>
          <a:p>
            <a:pPr/>
            <a:r>
              <a:t>Body Level One</a:t>
            </a:r>
          </a:p>
          <a:p>
            <a:pPr lvl="1"/>
            <a:r>
              <a:t>Body Level Two</a:t>
            </a:r>
          </a:p>
          <a:p>
            <a:pPr lvl="2"/>
            <a:r>
              <a:t>Body Level Three</a:t>
            </a:r>
          </a:p>
          <a:p>
            <a:pPr lvl="3"/>
            <a:r>
              <a:t>Body Level Four</a:t>
            </a:r>
          </a:p>
          <a:p>
            <a:pPr lvl="4"/>
            <a:r>
              <a:t>Body Level Five</a:t>
            </a:r>
          </a:p>
        </p:txBody>
      </p:sp>
      <p:sp>
        <p:nvSpPr>
          <p:cNvPr id="146" name="Shape 146"/>
          <p:cNvSpPr/>
          <p:nvPr>
            <p:ph type="sldNum" sz="quarter" idx="2"/>
          </p:nvPr>
        </p:nvSpPr>
        <p:spPr>
          <a:xfrm>
            <a:off x="10515600" y="8890000"/>
            <a:ext cx="317501" cy="321569"/>
          </a:xfrm>
          <a:prstGeom prst="rect">
            <a:avLst/>
          </a:prstGeom>
        </p:spPr>
        <p:txBody>
          <a:bodyPr/>
          <a:lstStyle>
            <a:lvl1pPr defTabSz="1174044">
              <a:defRPr sz="1600">
                <a:uFill>
                  <a:solidFill>
                    <a:srgbClr val="000000"/>
                  </a:solidFill>
                </a:u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53" name="Shape 153"/>
          <p:cNvSpPr/>
          <p:nvPr>
            <p:ph type="title"/>
          </p:nvPr>
        </p:nvSpPr>
        <p:spPr>
          <a:xfrm>
            <a:off x="975359" y="541866"/>
            <a:ext cx="11054082" cy="2275841"/>
          </a:xfrm>
          <a:prstGeom prst="rect">
            <a:avLst/>
          </a:prstGeom>
        </p:spPr>
        <p:txBody>
          <a:bodyPr lIns="72248" tIns="72248" rIns="72248" bIns="72248">
            <a:noAutofit/>
          </a:bodyPr>
          <a:lstStyle>
            <a:lvl1pPr marL="57799" marR="57799" defTabSz="1300480">
              <a:defRPr sz="6200">
                <a:uFill>
                  <a:solidFill>
                    <a:srgbClr val="000000"/>
                  </a:solidFill>
                </a:uFill>
                <a:latin typeface="Times"/>
                <a:ea typeface="Times"/>
                <a:cs typeface="Times"/>
                <a:sym typeface="Times"/>
              </a:defRPr>
            </a:lvl1pPr>
          </a:lstStyle>
          <a:p>
            <a:pPr/>
            <a:r>
              <a:t>Title Text</a:t>
            </a:r>
          </a:p>
        </p:txBody>
      </p:sp>
      <p:sp>
        <p:nvSpPr>
          <p:cNvPr id="154" name="Shape 154"/>
          <p:cNvSpPr/>
          <p:nvPr>
            <p:ph type="body" idx="1"/>
          </p:nvPr>
        </p:nvSpPr>
        <p:spPr>
          <a:xfrm>
            <a:off x="975359" y="2817706"/>
            <a:ext cx="11054082" cy="6935895"/>
          </a:xfrm>
          <a:prstGeom prst="rect">
            <a:avLst/>
          </a:prstGeom>
        </p:spPr>
        <p:txBody>
          <a:bodyPr lIns="72248" tIns="72248" rIns="72248" bIns="72248" anchor="t">
            <a:noAutofit/>
          </a:bodyPr>
          <a:lstStyle>
            <a:lvl1pPr marL="512127" marR="57799" indent="-471487" defTabSz="1300480">
              <a:spcBef>
                <a:spcPts val="1000"/>
              </a:spcBef>
              <a:buSzPct val="100000"/>
              <a:defRPr sz="4400">
                <a:uFill>
                  <a:solidFill>
                    <a:srgbClr val="000000"/>
                  </a:solidFill>
                </a:uFill>
                <a:latin typeface="Times"/>
                <a:ea typeface="Times"/>
                <a:cs typeface="Times"/>
                <a:sym typeface="Times"/>
              </a:defRPr>
            </a:lvl1pPr>
            <a:lvl2pPr marL="885643" marR="57799" indent="-387803" defTabSz="1300480">
              <a:spcBef>
                <a:spcPts val="900"/>
              </a:spcBef>
              <a:buSzPct val="100000"/>
              <a:buChar char="–"/>
              <a:defRPr sz="3800">
                <a:uFill>
                  <a:solidFill>
                    <a:srgbClr val="000000"/>
                  </a:solidFill>
                </a:uFill>
                <a:latin typeface="Times"/>
                <a:ea typeface="Times"/>
                <a:cs typeface="Times"/>
                <a:sym typeface="Times"/>
              </a:defRPr>
            </a:lvl2pPr>
            <a:lvl3pPr marL="1278889" marR="57799" indent="-323850" defTabSz="1300480">
              <a:spcBef>
                <a:spcPts val="800"/>
              </a:spcBef>
              <a:buSzPct val="100000"/>
              <a:defRPr sz="3400">
                <a:uFill>
                  <a:solidFill>
                    <a:srgbClr val="000000"/>
                  </a:solidFill>
                </a:uFill>
                <a:latin typeface="Times"/>
                <a:ea typeface="Times"/>
                <a:cs typeface="Times"/>
                <a:sym typeface="Times"/>
              </a:defRPr>
            </a:lvl3pPr>
            <a:lvl4pPr marL="1732279" marR="57799" indent="-320039" defTabSz="1300480">
              <a:spcBef>
                <a:spcPts val="600"/>
              </a:spcBef>
              <a:buSzPct val="100000"/>
              <a:buChar char="–"/>
              <a:defRPr sz="2800">
                <a:uFill>
                  <a:solidFill>
                    <a:srgbClr val="000000"/>
                  </a:solidFill>
                </a:uFill>
                <a:latin typeface="Times"/>
                <a:ea typeface="Times"/>
                <a:cs typeface="Times"/>
                <a:sym typeface="Times"/>
              </a:defRPr>
            </a:lvl4pPr>
            <a:lvl5pPr marL="2189479" marR="57799" indent="-320039" defTabSz="1300480">
              <a:spcBef>
                <a:spcPts val="600"/>
              </a:spcBef>
              <a:buSzPct val="100000"/>
              <a:buChar char="»"/>
              <a:defRPr sz="2800">
                <a:uFill>
                  <a:solidFill>
                    <a:srgbClr val="000000"/>
                  </a:solidFill>
                </a:uFill>
                <a:latin typeface="Times"/>
                <a:ea typeface="Times"/>
                <a:cs typeface="Times"/>
                <a:sym typeface="Times"/>
              </a:defRPr>
            </a:lvl5pPr>
          </a:lstStyle>
          <a:p>
            <a:pPr/>
            <a:r>
              <a:t>Body Level One</a:t>
            </a:r>
          </a:p>
          <a:p>
            <a:pPr lvl="1"/>
            <a:r>
              <a:t>Body Level Two</a:t>
            </a:r>
          </a:p>
          <a:p>
            <a:pPr lvl="2"/>
            <a:r>
              <a:t>Body Level Three</a:t>
            </a:r>
          </a:p>
          <a:p>
            <a:pPr lvl="3"/>
            <a:r>
              <a:t>Body Level Four</a:t>
            </a:r>
          </a:p>
          <a:p>
            <a:pPr lvl="4"/>
            <a:r>
              <a:t>Body Level Five</a:t>
            </a:r>
          </a:p>
        </p:txBody>
      </p:sp>
      <p:sp>
        <p:nvSpPr>
          <p:cNvPr id="155" name="Shape 155"/>
          <p:cNvSpPr/>
          <p:nvPr>
            <p:ph type="sldNum" sz="quarter" idx="2"/>
          </p:nvPr>
        </p:nvSpPr>
        <p:spPr>
          <a:xfrm>
            <a:off x="10467057" y="8886613"/>
            <a:ext cx="415432" cy="436599"/>
          </a:xfrm>
          <a:prstGeom prst="rect">
            <a:avLst/>
          </a:prstGeom>
        </p:spPr>
        <p:txBody>
          <a:bodyPr wrap="square" lIns="72248" tIns="72248" rIns="72248" bIns="72248"/>
          <a:lstStyle>
            <a:lvl1pPr defTabSz="830862">
              <a:defRPr>
                <a:uFill>
                  <a:solidFill>
                    <a:srgbClr val="000000"/>
                  </a:solidFill>
                </a:u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5.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1.png"/><Relationship Id="rId6" Type="http://schemas.openxmlformats.org/officeDocument/2006/relationships/image" Target="../media/image8.jpe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 Id="rId3" Type="http://schemas.openxmlformats.org/officeDocument/2006/relationships/image" Target="../media/image1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 Id="rId3" Type="http://schemas.openxmlformats.org/officeDocument/2006/relationships/image" Target="../media/image2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jpeg"/><Relationship Id="rId3" Type="http://schemas.openxmlformats.org/officeDocument/2006/relationships/image" Target="../media/image13.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9" Type="http://schemas.openxmlformats.org/officeDocument/2006/relationships/image" Target="../media/image21.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DSCN0052.jpg"/>
          <p:cNvPicPr>
            <a:picLocks noChangeAspect="0"/>
          </p:cNvPicPr>
          <p:nvPr/>
        </p:nvPicPr>
        <p:blipFill>
          <a:blip r:embed="rId2">
            <a:alphaModFix amt="52999"/>
            <a:extLst/>
          </a:blip>
          <a:stretch>
            <a:fillRect/>
          </a:stretch>
        </p:blipFill>
        <p:spPr>
          <a:xfrm>
            <a:off x="190499" y="-69851"/>
            <a:ext cx="12915902" cy="9690102"/>
          </a:xfrm>
          <a:prstGeom prst="rect">
            <a:avLst/>
          </a:prstGeom>
          <a:ln w="12700">
            <a:miter lim="400000"/>
          </a:ln>
        </p:spPr>
      </p:pic>
      <p:sp>
        <p:nvSpPr>
          <p:cNvPr id="165" name="Shape 165"/>
          <p:cNvSpPr/>
          <p:nvPr>
            <p:ph type="title"/>
          </p:nvPr>
        </p:nvSpPr>
        <p:spPr>
          <a:xfrm>
            <a:off x="-67734" y="-64513"/>
            <a:ext cx="13432368" cy="1229600"/>
          </a:xfrm>
          <a:prstGeom prst="rect">
            <a:avLst/>
          </a:prstGeom>
          <a:solidFill>
            <a:srgbClr val="FFFFFF"/>
          </a:solidFill>
        </p:spPr>
        <p:txBody>
          <a:bodyPr/>
          <a:lstStyle>
            <a:lvl1pPr>
              <a:defRPr sz="4000">
                <a:latin typeface="Futura"/>
                <a:ea typeface="Futura"/>
                <a:cs typeface="Futura"/>
                <a:sym typeface="Futura"/>
              </a:defRPr>
            </a:lvl1pPr>
          </a:lstStyle>
          <a:p>
            <a:pPr/>
            <a:r>
              <a:t>Tips and Tricks for Remembering Chinese characters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Zhongguo.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1788159" y="4316871"/>
            <a:ext cx="9031113" cy="5418667"/>
          </a:xfrm>
          <a:prstGeom prst="rect">
            <a:avLst/>
          </a:prstGeom>
          <a:ln w="12700">
            <a:miter lim="400000"/>
          </a:ln>
        </p:spPr>
      </p:pic>
      <p:sp>
        <p:nvSpPr>
          <p:cNvPr id="211" name="Shape 211"/>
          <p:cNvSpPr/>
          <p:nvPr>
            <p:ph type="title"/>
          </p:nvPr>
        </p:nvSpPr>
        <p:spPr>
          <a:xfrm>
            <a:off x="519975" y="-445863"/>
            <a:ext cx="11054082" cy="2456464"/>
          </a:xfrm>
          <a:prstGeom prst="rect">
            <a:avLst/>
          </a:prstGeom>
        </p:spPr>
        <p:txBody>
          <a:bodyPr/>
          <a:lstStyle>
            <a:lvl1pPr>
              <a:defRPr sz="9200">
                <a:latin typeface="Futura"/>
                <a:ea typeface="Futura"/>
                <a:cs typeface="Futura"/>
                <a:sym typeface="Futura"/>
              </a:defRPr>
            </a:lvl1pPr>
          </a:lstStyle>
          <a:p>
            <a:pPr/>
            <a:r>
              <a:t>No Understanding</a:t>
            </a:r>
          </a:p>
        </p:txBody>
      </p:sp>
      <p:sp>
        <p:nvSpPr>
          <p:cNvPr id="212" name="Shape 212"/>
          <p:cNvSpPr/>
          <p:nvPr/>
        </p:nvSpPr>
        <p:spPr>
          <a:xfrm>
            <a:off x="4271715" y="1486599"/>
            <a:ext cx="4064001" cy="14478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650240" indent="-650240" algn="l" defTabSz="650240">
              <a:lnSpc>
                <a:spcPts val="16200"/>
              </a:lnSpc>
              <a:tabLst>
                <a:tab pos="190500" algn="l"/>
                <a:tab pos="647700" algn="l"/>
              </a:tabLst>
              <a:defRPr sz="10200">
                <a:latin typeface="SIL-Kai-Reg-Jian"/>
                <a:ea typeface="SIL-Kai-Reg-Jian"/>
                <a:cs typeface="SIL-Kai-Reg-Jian"/>
                <a:sym typeface="SIL-Kai-Reg-Jian"/>
              </a:defRPr>
            </a:lvl1pPr>
          </a:lstStyle>
          <a:p>
            <a:pPr/>
            <a:r>
              <a:t>不理解</a:t>
            </a:r>
          </a:p>
        </p:txBody>
      </p:sp>
      <p:sp>
        <p:nvSpPr>
          <p:cNvPr id="213" name="Shape 213"/>
          <p:cNvSpPr/>
          <p:nvPr/>
        </p:nvSpPr>
        <p:spPr>
          <a:xfrm>
            <a:off x="4010659" y="4751069"/>
            <a:ext cx="23285" cy="4628799"/>
          </a:xfrm>
          <a:prstGeom prst="line">
            <a:avLst/>
          </a:prstGeom>
          <a:ln w="139700">
            <a:solidFill>
              <a:srgbClr val="FF4013"/>
            </a:solidFill>
          </a:ln>
        </p:spPr>
        <p:txBody>
          <a:bodyPr lIns="72248" tIns="72248" rIns="72248" bIns="72248" anchor="ctr"/>
          <a:lstStyle/>
          <a:p>
            <a:pPr algn="l" defTabSz="650240">
              <a:defRPr sz="1600">
                <a:latin typeface="Helvetica"/>
                <a:ea typeface="Helvetica"/>
                <a:cs typeface="Helvetica"/>
                <a:sym typeface="Helvetica"/>
              </a:defRPr>
            </a:pPr>
          </a:p>
        </p:txBody>
      </p:sp>
      <p:sp>
        <p:nvSpPr>
          <p:cNvPr id="214" name="Shape 214"/>
          <p:cNvSpPr/>
          <p:nvPr/>
        </p:nvSpPr>
        <p:spPr>
          <a:xfrm>
            <a:off x="2889955" y="5816035"/>
            <a:ext cx="2257779" cy="1426917"/>
          </a:xfrm>
          <a:prstGeom prst="rect">
            <a:avLst/>
          </a:prstGeom>
          <a:ln w="139700">
            <a:solidFill>
              <a:srgbClr val="0061FF"/>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215" name="Shape 215"/>
          <p:cNvSpPr/>
          <p:nvPr/>
        </p:nvSpPr>
        <p:spPr>
          <a:xfrm>
            <a:off x="7297137" y="5256106"/>
            <a:ext cx="2727397" cy="3197015"/>
          </a:xfrm>
          <a:prstGeom prst="rect">
            <a:avLst/>
          </a:prstGeom>
          <a:ln w="139700">
            <a:solidFill>
              <a:srgbClr val="669C35"/>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5000" fill="hold"/>
                                        <p:tgtEl>
                                          <p:spTgt spid="21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2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nvSpPr>
        <p:spPr>
          <a:xfrm>
            <a:off x="532258" y="255561"/>
            <a:ext cx="11992164" cy="9034955"/>
          </a:xfrm>
          <a:prstGeom prst="roundRect">
            <a:avLst>
              <a:gd name="adj" fmla="val 15000"/>
            </a:avLst>
          </a:prstGeom>
          <a:solidFill>
            <a:schemeClr val="accent2">
              <a:hueOff val="-2473793"/>
              <a:satOff val="-50209"/>
              <a:lumOff val="23543"/>
            </a:schemeClr>
          </a:solidFill>
          <a:ln w="12700">
            <a:miter lim="400000"/>
          </a:ln>
          <a:effectLst>
            <a:outerShdw sx="100000" sy="100000" kx="0" ky="0" algn="b" rotWithShape="0" blurRad="50800" dist="25400" dir="540000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0" name="Shape 220"/>
          <p:cNvSpPr/>
          <p:nvPr/>
        </p:nvSpPr>
        <p:spPr>
          <a:xfrm>
            <a:off x="801509" y="870908"/>
            <a:ext cx="2576987" cy="14017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57799" marR="57799" algn="l" defTabSz="650240">
              <a:defRPr sz="8600">
                <a:solidFill>
                  <a:srgbClr val="050505"/>
                </a:solidFill>
                <a:uFill>
                  <a:solidFill>
                    <a:srgbClr val="050505"/>
                  </a:solidFill>
                </a:uFill>
                <a:latin typeface="Gill Sans"/>
                <a:ea typeface="Gill Sans"/>
                <a:cs typeface="Gill Sans"/>
                <a:sym typeface="Gill Sans"/>
              </a:defRPr>
            </a:lvl1pPr>
          </a:lstStyle>
          <a:p>
            <a:pPr/>
            <a:r>
              <a:t>Copy</a:t>
            </a:r>
          </a:p>
        </p:txBody>
      </p:sp>
      <p:sp>
        <p:nvSpPr>
          <p:cNvPr id="221" name="Shape 221"/>
          <p:cNvSpPr/>
          <p:nvPr/>
        </p:nvSpPr>
        <p:spPr>
          <a:xfrm>
            <a:off x="529364" y="2707411"/>
            <a:ext cx="9063567" cy="12874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7800">
                <a:solidFill>
                  <a:srgbClr val="050505"/>
                </a:solidFill>
                <a:uFill>
                  <a:solidFill>
                    <a:srgbClr val="050505"/>
                  </a:solidFill>
                </a:uFill>
                <a:latin typeface="Gill Sans"/>
                <a:ea typeface="Gill Sans"/>
                <a:cs typeface="Gill Sans"/>
                <a:sym typeface="Gill Sans"/>
              </a:defRPr>
            </a:lvl1pPr>
          </a:lstStyle>
          <a:p>
            <a:pPr/>
            <a:r>
              <a:t>Write over and over</a:t>
            </a:r>
          </a:p>
        </p:txBody>
      </p:sp>
      <p:sp>
        <p:nvSpPr>
          <p:cNvPr id="222" name="Shape 222"/>
          <p:cNvSpPr/>
          <p:nvPr/>
        </p:nvSpPr>
        <p:spPr>
          <a:xfrm>
            <a:off x="669429" y="4263950"/>
            <a:ext cx="4333679" cy="14017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57799" marR="57799" algn="l" defTabSz="650240">
              <a:defRPr sz="8600">
                <a:solidFill>
                  <a:srgbClr val="050505"/>
                </a:solidFill>
                <a:uFill>
                  <a:solidFill>
                    <a:srgbClr val="050505"/>
                  </a:solidFill>
                </a:uFill>
                <a:latin typeface="Gill Sans"/>
                <a:ea typeface="Gill Sans"/>
                <a:cs typeface="Gill Sans"/>
                <a:sym typeface="Gill Sans"/>
              </a:defRPr>
            </a:lvl1pPr>
          </a:lstStyle>
          <a:p>
            <a:pPr/>
            <a:r>
              <a:t>Dictation</a:t>
            </a:r>
          </a:p>
        </p:txBody>
      </p:sp>
      <p:sp>
        <p:nvSpPr>
          <p:cNvPr id="223" name="Shape 223"/>
          <p:cNvSpPr/>
          <p:nvPr/>
        </p:nvSpPr>
        <p:spPr>
          <a:xfrm>
            <a:off x="690489" y="5793556"/>
            <a:ext cx="2018088" cy="14017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57799" marR="57799" algn="l" defTabSz="650240">
              <a:defRPr sz="8600">
                <a:solidFill>
                  <a:srgbClr val="050505"/>
                </a:solidFill>
                <a:uFill>
                  <a:solidFill>
                    <a:srgbClr val="050505"/>
                  </a:solidFill>
                </a:uFill>
                <a:latin typeface="Gill Sans"/>
                <a:ea typeface="Gill Sans"/>
                <a:cs typeface="Gill Sans"/>
                <a:sym typeface="Gill Sans"/>
              </a:defRPr>
            </a:lvl1pPr>
          </a:lstStyle>
          <a:p>
            <a:pPr/>
            <a:r>
              <a:t>Test</a:t>
            </a:r>
          </a:p>
        </p:txBody>
      </p:sp>
      <p:sp>
        <p:nvSpPr>
          <p:cNvPr id="224" name="Shape 224"/>
          <p:cNvSpPr/>
          <p:nvPr/>
        </p:nvSpPr>
        <p:spPr>
          <a:xfrm>
            <a:off x="762789" y="7467660"/>
            <a:ext cx="6745082" cy="14017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8600">
                <a:solidFill>
                  <a:srgbClr val="050505"/>
                </a:solidFill>
                <a:uFill>
                  <a:solidFill>
                    <a:srgbClr val="050505"/>
                  </a:solidFill>
                </a:uFill>
                <a:latin typeface="Gill Sans"/>
                <a:ea typeface="Gill Sans"/>
                <a:cs typeface="Gill Sans"/>
                <a:sym typeface="Gill Sans"/>
              </a:defRPr>
            </a:lvl1pPr>
          </a:lstStyle>
          <a:p>
            <a:pPr/>
            <a:r>
              <a:t>Often Failure</a:t>
            </a:r>
          </a:p>
        </p:txBody>
      </p:sp>
      <p:sp>
        <p:nvSpPr>
          <p:cNvPr id="225" name="Shape 225"/>
          <p:cNvSpPr/>
          <p:nvPr/>
        </p:nvSpPr>
        <p:spPr>
          <a:xfrm>
            <a:off x="3683546" y="934126"/>
            <a:ext cx="9063568" cy="11604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650240" indent="-650240" algn="l" defTabSz="650240">
              <a:lnSpc>
                <a:spcPts val="13500"/>
              </a:lnSpc>
              <a:tabLst>
                <a:tab pos="190500" algn="l"/>
                <a:tab pos="647700" algn="l"/>
              </a:tabLst>
              <a:defRPr sz="8000">
                <a:solidFill>
                  <a:srgbClr val="FFFFFF"/>
                </a:solidFill>
                <a:latin typeface="SIL-Kai-Reg-Jian"/>
                <a:ea typeface="SIL-Kai-Reg-Jian"/>
                <a:cs typeface="SIL-Kai-Reg-Jian"/>
                <a:sym typeface="SIL-Kai-Reg-Jian"/>
              </a:defRPr>
            </a:lvl1pPr>
          </a:lstStyle>
          <a:p>
            <a:pPr/>
            <a:r>
              <a:t>模仿/复制</a:t>
            </a:r>
          </a:p>
        </p:txBody>
      </p:sp>
      <p:sp>
        <p:nvSpPr>
          <p:cNvPr id="226" name="Shape 226"/>
          <p:cNvSpPr/>
          <p:nvPr/>
        </p:nvSpPr>
        <p:spPr>
          <a:xfrm>
            <a:off x="8880211" y="3565316"/>
            <a:ext cx="3662399" cy="7286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marL="650240" indent="-650240" algn="l" defTabSz="650240">
              <a:lnSpc>
                <a:spcPts val="9500"/>
              </a:lnSpc>
              <a:tabLst>
                <a:tab pos="190500" algn="l"/>
                <a:tab pos="647700" algn="l"/>
              </a:tabLst>
              <a:defRPr sz="4600">
                <a:solidFill>
                  <a:srgbClr val="FFFFFF"/>
                </a:solidFill>
                <a:latin typeface="SIL-Kai-Reg-Jian"/>
                <a:ea typeface="SIL-Kai-Reg-Jian"/>
                <a:cs typeface="SIL-Kai-Reg-Jian"/>
                <a:sym typeface="SIL-Kai-Reg-Jian"/>
              </a:defRPr>
            </a:lvl1pPr>
          </a:lstStyle>
          <a:p>
            <a:pPr/>
            <a:r>
              <a:t>一遍一遍的写</a:t>
            </a:r>
          </a:p>
        </p:txBody>
      </p:sp>
      <p:sp>
        <p:nvSpPr>
          <p:cNvPr id="227" name="Shape 227"/>
          <p:cNvSpPr/>
          <p:nvPr/>
        </p:nvSpPr>
        <p:spPr>
          <a:xfrm>
            <a:off x="5327202" y="4337328"/>
            <a:ext cx="23923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marL="650240" indent="-650240" algn="l" defTabSz="650240">
              <a:lnSpc>
                <a:spcPts val="14500"/>
              </a:lnSpc>
              <a:tabLst>
                <a:tab pos="190500" algn="l"/>
                <a:tab pos="647700" algn="l"/>
              </a:tabLst>
              <a:defRPr sz="8800">
                <a:solidFill>
                  <a:srgbClr val="FFFFFF"/>
                </a:solidFill>
                <a:latin typeface="SIL-Kai-Reg-Jian"/>
                <a:ea typeface="SIL-Kai-Reg-Jian"/>
                <a:cs typeface="SIL-Kai-Reg-Jian"/>
                <a:sym typeface="SIL-Kai-Reg-Jian"/>
              </a:defRPr>
            </a:lvl1pPr>
          </a:lstStyle>
          <a:p>
            <a:pPr/>
            <a:r>
              <a:t>听写</a:t>
            </a:r>
          </a:p>
        </p:txBody>
      </p:sp>
      <p:sp>
        <p:nvSpPr>
          <p:cNvPr id="228" name="Shape 228"/>
          <p:cNvSpPr/>
          <p:nvPr/>
        </p:nvSpPr>
        <p:spPr>
          <a:xfrm>
            <a:off x="3202131" y="6062535"/>
            <a:ext cx="23923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marL="650240" indent="-650240" algn="l" defTabSz="650240">
              <a:lnSpc>
                <a:spcPts val="14500"/>
              </a:lnSpc>
              <a:tabLst>
                <a:tab pos="190500" algn="l"/>
                <a:tab pos="647700" algn="l"/>
              </a:tabLst>
              <a:defRPr sz="8800">
                <a:solidFill>
                  <a:srgbClr val="FFFFFF"/>
                </a:solidFill>
                <a:latin typeface="SIL-Kai-Reg-Jian"/>
                <a:ea typeface="SIL-Kai-Reg-Jian"/>
                <a:cs typeface="SIL-Kai-Reg-Jian"/>
                <a:sym typeface="SIL-Kai-Reg-Jian"/>
              </a:defRPr>
            </a:lvl1pPr>
          </a:lstStyle>
          <a:p>
            <a:pPr/>
            <a:r>
              <a:t>测试</a:t>
            </a:r>
          </a:p>
        </p:txBody>
      </p:sp>
      <p:sp>
        <p:nvSpPr>
          <p:cNvPr id="229" name="Shape 229"/>
          <p:cNvSpPr/>
          <p:nvPr/>
        </p:nvSpPr>
        <p:spPr>
          <a:xfrm>
            <a:off x="7447800" y="7611593"/>
            <a:ext cx="4424399" cy="1211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marL="650240" indent="-650240" algn="l" defTabSz="650240">
              <a:lnSpc>
                <a:spcPts val="14000"/>
              </a:lnSpc>
              <a:tabLst>
                <a:tab pos="190500" algn="l"/>
                <a:tab pos="647700" algn="l"/>
              </a:tabLst>
              <a:defRPr sz="8400">
                <a:solidFill>
                  <a:srgbClr val="FFFFFF"/>
                </a:solidFill>
                <a:latin typeface="SIL-Kai-Reg-Jian"/>
                <a:ea typeface="SIL-Kai-Reg-Jian"/>
                <a:cs typeface="SIL-Kai-Reg-Jian"/>
                <a:sym typeface="SIL-Kai-Reg-Jian"/>
              </a:defRPr>
            </a:lvl1pPr>
          </a:lstStyle>
          <a:p>
            <a:pPr/>
            <a:r>
              <a:t>通常失败</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1" name="liu-xiang-fall-080712jpg-5c8705dca25d4905.jpg"/>
          <p:cNvPicPr>
            <a:picLocks noChangeAspect="1"/>
          </p:cNvPicPr>
          <p:nvPr/>
        </p:nvPicPr>
        <p:blipFill>
          <a:blip r:embed="rId2">
            <a:extLst/>
          </a:blip>
          <a:stretch>
            <a:fillRect/>
          </a:stretch>
        </p:blipFill>
        <p:spPr>
          <a:xfrm>
            <a:off x="-1219437" y="2048582"/>
            <a:ext cx="14937207" cy="8548313"/>
          </a:xfrm>
          <a:prstGeom prst="rect">
            <a:avLst/>
          </a:prstGeom>
          <a:ln w="12700">
            <a:miter lim="400000"/>
          </a:ln>
        </p:spPr>
      </p:pic>
      <p:sp>
        <p:nvSpPr>
          <p:cNvPr id="232" name="Shape 232"/>
          <p:cNvSpPr/>
          <p:nvPr/>
        </p:nvSpPr>
        <p:spPr>
          <a:xfrm>
            <a:off x="479537" y="-16632"/>
            <a:ext cx="12045726" cy="14906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p>
            <a:pPr defTabSz="577991">
              <a:defRPr sz="4600">
                <a:latin typeface="Gill Sans"/>
                <a:ea typeface="Gill Sans"/>
                <a:cs typeface="Gill Sans"/>
                <a:sym typeface="Gill Sans"/>
              </a:defRPr>
            </a:pPr>
            <a:r>
              <a:t>Very often, Chinese characters are the barrier to </a:t>
            </a:r>
          </a:p>
          <a:p>
            <a:pPr defTabSz="577991">
              <a:defRPr sz="4600">
                <a:latin typeface="Gill Sans"/>
                <a:ea typeface="Gill Sans"/>
                <a:cs typeface="Gill Sans"/>
                <a:sym typeface="Gill Sans"/>
              </a:defRPr>
            </a:pPr>
            <a:r>
              <a:t>successful Chinese language learning</a:t>
            </a:r>
          </a:p>
        </p:txBody>
      </p:sp>
      <p:sp>
        <p:nvSpPr>
          <p:cNvPr id="233" name="Shape 233"/>
          <p:cNvSpPr/>
          <p:nvPr/>
        </p:nvSpPr>
        <p:spPr>
          <a:xfrm>
            <a:off x="-45735" y="1534812"/>
            <a:ext cx="13096270" cy="77949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defTabSz="577991">
              <a:defRPr sz="5000">
                <a:latin typeface="SIL-Kai-Reg-Jian"/>
                <a:ea typeface="SIL-Kai-Reg-Jian"/>
                <a:cs typeface="SIL-Kai-Reg-Jian"/>
                <a:sym typeface="SIL-Kai-Reg-Jian"/>
              </a:defRPr>
            </a:lvl1pPr>
          </a:lstStyle>
          <a:p>
            <a:pPr/>
            <a:r>
              <a:t>汉字通常成为成功学习中文的阻碍。</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5" name="6489328671_9370165d30_o.jpg"/>
          <p:cNvPicPr>
            <a:picLocks noChangeAspect="1"/>
          </p:cNvPicPr>
          <p:nvPr/>
        </p:nvPicPr>
        <p:blipFill>
          <a:blip r:embed="rId3">
            <a:extLst/>
          </a:blip>
          <a:stretch>
            <a:fillRect/>
          </a:stretch>
        </p:blipFill>
        <p:spPr>
          <a:xfrm>
            <a:off x="-182803" y="-40227"/>
            <a:ext cx="15086876" cy="11315156"/>
          </a:xfrm>
          <a:prstGeom prst="rect">
            <a:avLst/>
          </a:prstGeom>
          <a:ln w="12700"/>
        </p:spPr>
      </p:pic>
      <p:sp>
        <p:nvSpPr>
          <p:cNvPr id="236" name="Shape 236"/>
          <p:cNvSpPr/>
          <p:nvPr/>
        </p:nvSpPr>
        <p:spPr>
          <a:xfrm>
            <a:off x="236677" y="292732"/>
            <a:ext cx="4884367" cy="5141045"/>
          </a:xfrm>
          <a:prstGeom prst="roundRect">
            <a:avLst>
              <a:gd name="adj" fmla="val 14065"/>
            </a:avLst>
          </a:prstGeom>
          <a:solidFill>
            <a:schemeClr val="accent1">
              <a:satOff val="-3355"/>
              <a:lumOff val="26614"/>
            </a:schemeClr>
          </a:solidFill>
          <a:ln w="12700">
            <a:miter lim="400000"/>
          </a:ln>
          <a:effectLst>
            <a:outerShdw sx="100000" sy="100000" kx="0" ky="0" algn="b" rotWithShape="0" blurRad="50800" dist="25400" dir="540000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7" name="Shape 237"/>
          <p:cNvSpPr/>
          <p:nvPr>
            <p:ph type="title"/>
          </p:nvPr>
        </p:nvSpPr>
        <p:spPr>
          <a:xfrm>
            <a:off x="441317" y="543366"/>
            <a:ext cx="4475087" cy="4639778"/>
          </a:xfrm>
          <a:prstGeom prst="rect">
            <a:avLst/>
          </a:prstGeom>
          <a:solidFill>
            <a:schemeClr val="accent1">
              <a:satOff val="-3355"/>
              <a:lumOff val="26614"/>
            </a:schemeClr>
          </a:solidFill>
        </p:spPr>
        <p:txBody>
          <a:bodyPr/>
          <a:lstStyle/>
          <a:p>
            <a:pPr>
              <a:defRPr sz="3800">
                <a:solidFill>
                  <a:srgbClr val="FFFFFF"/>
                </a:solidFill>
              </a:defRPr>
            </a:pPr>
            <a:r>
              <a:t>It is hard work, as is any learning, but I am going to give you the </a:t>
            </a:r>
            <a:r>
              <a:rPr>
                <a:solidFill>
                  <a:schemeClr val="accent3">
                    <a:satOff val="18648"/>
                    <a:lumOff val="5971"/>
                  </a:schemeClr>
                </a:solidFill>
              </a:rPr>
              <a:t>tools, </a:t>
            </a:r>
            <a:r>
              <a:t>and the </a:t>
            </a:r>
            <a:r>
              <a:rPr>
                <a:solidFill>
                  <a:schemeClr val="accent2">
                    <a:hueOff val="-2473793"/>
                    <a:satOff val="-50209"/>
                    <a:lumOff val="23543"/>
                  </a:schemeClr>
                </a:solidFill>
              </a:rPr>
              <a:t>secrets </a:t>
            </a:r>
            <a:r>
              <a:t>to help you </a:t>
            </a:r>
            <a:r>
              <a:rPr>
                <a:solidFill>
                  <a:schemeClr val="accent5"/>
                </a:solidFill>
              </a:rPr>
              <a:t>understand</a:t>
            </a:r>
            <a:r>
              <a:t> Chinese characters.</a:t>
            </a:r>
          </a:p>
        </p:txBody>
      </p:sp>
      <p:sp>
        <p:nvSpPr>
          <p:cNvPr id="238" name="Shape 238"/>
          <p:cNvSpPr/>
          <p:nvPr/>
        </p:nvSpPr>
        <p:spPr>
          <a:xfrm>
            <a:off x="-29460" y="8600829"/>
            <a:ext cx="13063721" cy="110969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defTabSz="577991">
              <a:defRPr sz="3800">
                <a:latin typeface="SIL-Kai-Reg-Jian"/>
                <a:ea typeface="SIL-Kai-Reg-Jian"/>
                <a:cs typeface="SIL-Kai-Reg-Jian"/>
                <a:sym typeface="SIL-Kai-Reg-Jian"/>
              </a:defRPr>
            </a:pPr>
            <a:r>
              <a:t>和学习任何东西一样，学习汉字需要努力。</a:t>
            </a:r>
          </a:p>
          <a:p>
            <a:pPr defTabSz="577991">
              <a:defRPr sz="3800">
                <a:latin typeface="SIL-Kai-Reg-Jian"/>
                <a:ea typeface="SIL-Kai-Reg-Jian"/>
                <a:cs typeface="SIL-Kai-Reg-Jian"/>
                <a:sym typeface="SIL-Kai-Reg-Jian"/>
              </a:defRPr>
            </a:pPr>
            <a:r>
              <a:t>但是，我要给你工具和秘诀来帮助你理解汉字。</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1679786" y="36124"/>
            <a:ext cx="10458028" cy="2438401"/>
          </a:xfrm>
          <a:prstGeom prst="rect">
            <a:avLst/>
          </a:prstGeom>
        </p:spPr>
        <p:txBody>
          <a:bodyPr/>
          <a:lstStyle>
            <a:lvl1pPr>
              <a:defRPr sz="13600">
                <a:latin typeface="SIL-Kai-Reg-Jian"/>
                <a:ea typeface="SIL-Kai-Reg-Jian"/>
                <a:cs typeface="SIL-Kai-Reg-Jian"/>
                <a:sym typeface="SIL-Kai-Reg-Jian"/>
              </a:defRPr>
            </a:lvl1pPr>
          </a:lstStyle>
          <a:p>
            <a:pPr/>
            <a:r>
              <a:t>多说</a:t>
            </a:r>
          </a:p>
        </p:txBody>
      </p:sp>
      <p:sp>
        <p:nvSpPr>
          <p:cNvPr id="243" name="Shape 243"/>
          <p:cNvSpPr/>
          <p:nvPr/>
        </p:nvSpPr>
        <p:spPr>
          <a:xfrm>
            <a:off x="1426915" y="3359573"/>
            <a:ext cx="10458028" cy="24384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defTabSz="577991">
              <a:defRPr sz="13600">
                <a:latin typeface="SIL-Kai-Reg-Jian"/>
                <a:ea typeface="SIL-Kai-Reg-Jian"/>
                <a:cs typeface="SIL-Kai-Reg-Jian"/>
                <a:sym typeface="SIL-Kai-Reg-Jian"/>
              </a:defRPr>
            </a:lvl1pPr>
          </a:lstStyle>
          <a:p>
            <a:pPr/>
            <a:r>
              <a:t>多听</a:t>
            </a:r>
          </a:p>
        </p:txBody>
      </p:sp>
      <p:sp>
        <p:nvSpPr>
          <p:cNvPr id="244" name="Shape 244"/>
          <p:cNvSpPr/>
          <p:nvPr/>
        </p:nvSpPr>
        <p:spPr>
          <a:xfrm>
            <a:off x="4983821" y="6683022"/>
            <a:ext cx="6394027" cy="24384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algn="l" defTabSz="650240">
              <a:defRPr sz="13600">
                <a:latin typeface="SIL-Kai-Reg-Jian"/>
                <a:ea typeface="SIL-Kai-Reg-Jian"/>
                <a:cs typeface="SIL-Kai-Reg-Jian"/>
                <a:sym typeface="SIL-Kai-Reg-Jian"/>
              </a:defRPr>
            </a:lvl1pPr>
          </a:lstStyle>
          <a:p>
            <a:pPr/>
            <a:r>
              <a:t>多读</a:t>
            </a:r>
          </a:p>
        </p:txBody>
      </p:sp>
      <p:pic>
        <p:nvPicPr>
          <p:cNvPr id="245" name="droppedImage.png"/>
          <p:cNvPicPr>
            <a:picLocks noChangeAspect="1"/>
          </p:cNvPicPr>
          <p:nvPr/>
        </p:nvPicPr>
        <p:blipFill>
          <a:blip r:embed="rId2">
            <a:extLst/>
          </a:blip>
          <a:stretch>
            <a:fillRect/>
          </a:stretch>
        </p:blipFill>
        <p:spPr>
          <a:xfrm>
            <a:off x="866986" y="-36125"/>
            <a:ext cx="2528712" cy="2512554"/>
          </a:xfrm>
          <a:prstGeom prst="rect">
            <a:avLst/>
          </a:prstGeom>
          <a:ln w="12700">
            <a:miter lim="400000"/>
          </a:ln>
        </p:spPr>
      </p:pic>
      <p:pic>
        <p:nvPicPr>
          <p:cNvPr id="246" name="11954330371666699999paro_AL_LISTEN_.svg.png"/>
          <p:cNvPicPr>
            <a:picLocks noChangeAspect="1"/>
          </p:cNvPicPr>
          <p:nvPr/>
        </p:nvPicPr>
        <p:blipFill>
          <a:blip r:embed="rId3">
            <a:extLst/>
          </a:blip>
          <a:stretch>
            <a:fillRect/>
          </a:stretch>
        </p:blipFill>
        <p:spPr>
          <a:xfrm>
            <a:off x="632177" y="3142826"/>
            <a:ext cx="2456463" cy="3158310"/>
          </a:xfrm>
          <a:prstGeom prst="rect">
            <a:avLst/>
          </a:prstGeom>
          <a:ln w="12700">
            <a:miter lim="400000"/>
          </a:ln>
        </p:spPr>
      </p:pic>
      <p:pic>
        <p:nvPicPr>
          <p:cNvPr id="247" name="icon_-27.png"/>
          <p:cNvPicPr>
            <a:picLocks noChangeAspect="0"/>
          </p:cNvPicPr>
          <p:nvPr/>
        </p:nvPicPr>
        <p:blipFill>
          <a:blip r:embed="rId4">
            <a:extLst/>
          </a:blip>
          <a:stretch>
            <a:fillRect/>
          </a:stretch>
        </p:blipFill>
        <p:spPr>
          <a:xfrm>
            <a:off x="391100" y="5979416"/>
            <a:ext cx="3189335" cy="3158310"/>
          </a:xfrm>
          <a:prstGeom prst="rect">
            <a:avLst/>
          </a:prstGeom>
          <a:ln w="25400">
            <a:miter lim="400000"/>
          </a:ln>
          <a:effectLst>
            <a:reflection blurRad="0" stA="50000" stPos="0" endA="0" endPos="40000" dist="0" dir="5400000" fadeDir="5400000" sx="100000" sy="-100000" kx="0" ky="0" algn="bl" rotWithShape="0"/>
          </a:effectLst>
        </p:spPr>
      </p:pic>
      <p:sp>
        <p:nvSpPr>
          <p:cNvPr id="248" name="Shape 248"/>
          <p:cNvSpPr/>
          <p:nvPr/>
        </p:nvSpPr>
        <p:spPr>
          <a:xfrm>
            <a:off x="9517361" y="1129453"/>
            <a:ext cx="2259384"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speak a lot</a:t>
            </a:r>
          </a:p>
        </p:txBody>
      </p:sp>
      <p:sp>
        <p:nvSpPr>
          <p:cNvPr id="249" name="Shape 249"/>
          <p:cNvSpPr/>
          <p:nvPr/>
        </p:nvSpPr>
        <p:spPr>
          <a:xfrm>
            <a:off x="9549762" y="4370331"/>
            <a:ext cx="2194582"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listen a lot</a:t>
            </a:r>
          </a:p>
        </p:txBody>
      </p:sp>
      <p:sp>
        <p:nvSpPr>
          <p:cNvPr id="250" name="Shape 250"/>
          <p:cNvSpPr/>
          <p:nvPr/>
        </p:nvSpPr>
        <p:spPr>
          <a:xfrm>
            <a:off x="9632709" y="7550573"/>
            <a:ext cx="2028688"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read a lot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244"/>
                                        </p:tgtEl>
                                        <p:attrNameLst>
                                          <p:attrName>style.visibility</p:attrName>
                                        </p:attrNameLst>
                                      </p:cBhvr>
                                      <p:to>
                                        <p:strVal val="visible"/>
                                      </p:to>
                                    </p:set>
                                    <p:anim calcmode="lin" valueType="num">
                                      <p:cBhvr>
                                        <p:cTn id="7" dur="1000" fill="hold"/>
                                        <p:tgtEl>
                                          <p:spTgt spid="244"/>
                                        </p:tgtEl>
                                        <p:attrNameLst>
                                          <p:attrName>ppt_w</p:attrName>
                                        </p:attrNameLst>
                                      </p:cBhvr>
                                      <p:tavLst>
                                        <p:tav tm="0" fmla="#ppt_w*sin(2.5*pi*$)">
                                          <p:val>
                                            <p:fltVal val="0"/>
                                          </p:val>
                                        </p:tav>
                                        <p:tav tm="100000">
                                          <p:val>
                                            <p:fltVal val="1"/>
                                          </p:val>
                                        </p:tav>
                                      </p:tavLst>
                                    </p:anim>
                                    <p:anim calcmode="lin" valueType="num">
                                      <p:cBhvr>
                                        <p:cTn id="8" dur="1000" fill="hold"/>
                                        <p:tgtEl>
                                          <p:spTgt spid="2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xfrm>
            <a:off x="810481" y="38028"/>
            <a:ext cx="10458028" cy="2438401"/>
          </a:xfrm>
          <a:prstGeom prst="rect">
            <a:avLst/>
          </a:prstGeom>
        </p:spPr>
        <p:txBody>
          <a:bodyPr/>
          <a:lstStyle>
            <a:lvl1pPr>
              <a:defRPr sz="13600">
                <a:latin typeface="SIL-Kai-Reg-Jian"/>
                <a:ea typeface="SIL-Kai-Reg-Jian"/>
                <a:cs typeface="SIL-Kai-Reg-Jian"/>
                <a:sym typeface="SIL-Kai-Reg-Jian"/>
              </a:defRPr>
            </a:lvl1pPr>
          </a:lstStyle>
          <a:p>
            <a:pPr/>
            <a:r>
              <a:t>多说</a:t>
            </a:r>
          </a:p>
        </p:txBody>
      </p:sp>
      <p:sp>
        <p:nvSpPr>
          <p:cNvPr id="253" name="Shape 253"/>
          <p:cNvSpPr/>
          <p:nvPr/>
        </p:nvSpPr>
        <p:spPr>
          <a:xfrm>
            <a:off x="348977" y="3360525"/>
            <a:ext cx="10458028" cy="24384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defTabSz="577991">
              <a:defRPr sz="13600">
                <a:latin typeface="SIL-Kai-Reg-Jian"/>
                <a:ea typeface="SIL-Kai-Reg-Jian"/>
                <a:cs typeface="SIL-Kai-Reg-Jian"/>
                <a:sym typeface="SIL-Kai-Reg-Jian"/>
              </a:defRPr>
            </a:lvl1pPr>
          </a:lstStyle>
          <a:p>
            <a:pPr/>
            <a:r>
              <a:t>多听</a:t>
            </a:r>
          </a:p>
        </p:txBody>
      </p:sp>
      <p:sp>
        <p:nvSpPr>
          <p:cNvPr id="254" name="Shape 254"/>
          <p:cNvSpPr/>
          <p:nvPr/>
        </p:nvSpPr>
        <p:spPr>
          <a:xfrm>
            <a:off x="3305386" y="6683022"/>
            <a:ext cx="6394028" cy="24384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algn="l" defTabSz="650240">
              <a:defRPr sz="13600">
                <a:solidFill>
                  <a:schemeClr val="accent5"/>
                </a:solidFill>
                <a:latin typeface="SIL-Kai-Reg-Jian"/>
                <a:ea typeface="SIL-Kai-Reg-Jian"/>
                <a:cs typeface="SIL-Kai-Reg-Jian"/>
                <a:sym typeface="SIL-Kai-Reg-Jian"/>
              </a:defRPr>
            </a:lvl1pPr>
          </a:lstStyle>
          <a:p>
            <a:pPr/>
            <a:r>
              <a:t>多理解</a:t>
            </a:r>
          </a:p>
        </p:txBody>
      </p:sp>
      <p:pic>
        <p:nvPicPr>
          <p:cNvPr id="255" name="droppedImage.png"/>
          <p:cNvPicPr>
            <a:picLocks noChangeAspect="1"/>
          </p:cNvPicPr>
          <p:nvPr/>
        </p:nvPicPr>
        <p:blipFill>
          <a:blip r:embed="rId2">
            <a:extLst/>
          </a:blip>
          <a:stretch>
            <a:fillRect/>
          </a:stretch>
        </p:blipFill>
        <p:spPr>
          <a:xfrm>
            <a:off x="866986" y="-36125"/>
            <a:ext cx="2528712" cy="2512554"/>
          </a:xfrm>
          <a:prstGeom prst="rect">
            <a:avLst/>
          </a:prstGeom>
          <a:ln w="12700">
            <a:miter lim="400000"/>
          </a:ln>
        </p:spPr>
      </p:pic>
      <p:pic>
        <p:nvPicPr>
          <p:cNvPr id="256" name="11954330371666699999paro_AL_LISTEN_.svg.png"/>
          <p:cNvPicPr>
            <a:picLocks noChangeAspect="1"/>
          </p:cNvPicPr>
          <p:nvPr/>
        </p:nvPicPr>
        <p:blipFill>
          <a:blip r:embed="rId3">
            <a:extLst/>
          </a:blip>
          <a:stretch>
            <a:fillRect/>
          </a:stretch>
        </p:blipFill>
        <p:spPr>
          <a:xfrm>
            <a:off x="632177" y="3142826"/>
            <a:ext cx="2456463" cy="3158310"/>
          </a:xfrm>
          <a:prstGeom prst="rect">
            <a:avLst/>
          </a:prstGeom>
          <a:ln w="12700">
            <a:miter lim="400000"/>
          </a:ln>
        </p:spPr>
      </p:pic>
      <p:sp>
        <p:nvSpPr>
          <p:cNvPr id="257" name="Shape 257"/>
          <p:cNvSpPr/>
          <p:nvPr/>
        </p:nvSpPr>
        <p:spPr>
          <a:xfrm>
            <a:off x="9517361" y="1129453"/>
            <a:ext cx="2259384"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speak a lot</a:t>
            </a:r>
          </a:p>
        </p:txBody>
      </p:sp>
      <p:sp>
        <p:nvSpPr>
          <p:cNvPr id="258" name="Shape 258"/>
          <p:cNvSpPr/>
          <p:nvPr/>
        </p:nvSpPr>
        <p:spPr>
          <a:xfrm>
            <a:off x="9549762" y="4370331"/>
            <a:ext cx="2194582"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listen a lot</a:t>
            </a:r>
          </a:p>
        </p:txBody>
      </p:sp>
      <p:sp>
        <p:nvSpPr>
          <p:cNvPr id="259" name="Shape 259"/>
          <p:cNvSpPr/>
          <p:nvPr/>
        </p:nvSpPr>
        <p:spPr>
          <a:xfrm>
            <a:off x="9230514" y="7550573"/>
            <a:ext cx="3354660"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solidFill>
                  <a:schemeClr val="accent5"/>
                </a:solidFill>
                <a:latin typeface="Gill Sans"/>
                <a:ea typeface="Gill Sans"/>
                <a:cs typeface="Gill Sans"/>
                <a:sym typeface="Gill Sans"/>
              </a:defRPr>
            </a:lvl1pPr>
          </a:lstStyle>
          <a:p>
            <a:pPr/>
            <a:r>
              <a:t>understand a lot</a:t>
            </a:r>
          </a:p>
        </p:txBody>
      </p:sp>
      <p:pic>
        <p:nvPicPr>
          <p:cNvPr id="260" name="url.jpg"/>
          <p:cNvPicPr>
            <a:picLocks noChangeAspect="1"/>
          </p:cNvPicPr>
          <p:nvPr/>
        </p:nvPicPr>
        <p:blipFill>
          <a:blip r:embed="rId4">
            <a:extLst/>
          </a:blip>
          <a:stretch>
            <a:fillRect/>
          </a:stretch>
        </p:blipFill>
        <p:spPr>
          <a:xfrm>
            <a:off x="711587" y="5855818"/>
            <a:ext cx="2297643" cy="324587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254"/>
                                        </p:tgtEl>
                                        <p:attrNameLst>
                                          <p:attrName>style.visibility</p:attrName>
                                        </p:attrNameLst>
                                      </p:cBhvr>
                                      <p:to>
                                        <p:strVal val="visible"/>
                                      </p:to>
                                    </p:set>
                                    <p:anim calcmode="lin" valueType="num">
                                      <p:cBhvr>
                                        <p:cTn id="7" dur="1000" fill="hold"/>
                                        <p:tgtEl>
                                          <p:spTgt spid="254"/>
                                        </p:tgtEl>
                                        <p:attrNameLst>
                                          <p:attrName>ppt_w</p:attrName>
                                        </p:attrNameLst>
                                      </p:cBhvr>
                                      <p:tavLst>
                                        <p:tav tm="0" fmla="#ppt_w*sin(2.5*pi*$)">
                                          <p:val>
                                            <p:fltVal val="0"/>
                                          </p:val>
                                        </p:tav>
                                        <p:tav tm="100000">
                                          <p:val>
                                            <p:fltVal val="1"/>
                                          </p:val>
                                        </p:tav>
                                      </p:tavLst>
                                    </p:anim>
                                    <p:anim calcmode="lin" valueType="num">
                                      <p:cBhvr>
                                        <p:cTn id="8" dur="1000" fill="hold"/>
                                        <p:tgtEl>
                                          <p:spTgt spid="2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2" name="600px-Stop_sign_China.svg.png"/>
          <p:cNvPicPr>
            <a:picLocks noChangeAspect="1"/>
          </p:cNvPicPr>
          <p:nvPr/>
        </p:nvPicPr>
        <p:blipFill>
          <a:blip r:embed="rId2">
            <a:extLst/>
          </a:blip>
          <a:stretch>
            <a:fillRect/>
          </a:stretch>
        </p:blipFill>
        <p:spPr>
          <a:xfrm>
            <a:off x="2855877" y="281927"/>
            <a:ext cx="7293046" cy="7293047"/>
          </a:xfrm>
          <a:prstGeom prst="rect">
            <a:avLst/>
          </a:prstGeom>
          <a:ln w="12700"/>
        </p:spPr>
      </p:pic>
      <p:sp>
        <p:nvSpPr>
          <p:cNvPr id="263" name="Shape 263"/>
          <p:cNvSpPr/>
          <p:nvPr/>
        </p:nvSpPr>
        <p:spPr>
          <a:xfrm>
            <a:off x="367752" y="7521195"/>
            <a:ext cx="13635743" cy="1038472"/>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5400">
                <a:solidFill>
                  <a:srgbClr val="11053B"/>
                </a:solidFill>
                <a:uFill>
                  <a:solidFill>
                    <a:srgbClr val="11053B"/>
                  </a:solidFill>
                </a:uFill>
                <a:latin typeface="Futura"/>
                <a:ea typeface="Futura"/>
                <a:cs typeface="Futura"/>
                <a:sym typeface="Futura"/>
              </a:defRPr>
            </a:lvl1pPr>
          </a:lstStyle>
          <a:p>
            <a:pPr/>
            <a:r>
              <a:t>Before any characters are taught.....</a:t>
            </a:r>
          </a:p>
        </p:txBody>
      </p:sp>
      <p:sp>
        <p:nvSpPr>
          <p:cNvPr id="264" name="Shape 264"/>
          <p:cNvSpPr/>
          <p:nvPr/>
        </p:nvSpPr>
        <p:spPr>
          <a:xfrm>
            <a:off x="479135" y="8603168"/>
            <a:ext cx="6396805" cy="9318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6200">
                <a:latin typeface="SIL-Kai-Reg-Jian"/>
                <a:ea typeface="SIL-Kai-Reg-Jian"/>
                <a:cs typeface="SIL-Kai-Reg-Jian"/>
                <a:sym typeface="SIL-Kai-Reg-Jian"/>
              </a:defRPr>
            </a:lvl1pPr>
          </a:lstStyle>
          <a:p>
            <a:pPr/>
            <a:r>
              <a:t>教汉字的之前.......</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nvSpPr>
        <p:spPr>
          <a:xfrm>
            <a:off x="286389" y="986557"/>
            <a:ext cx="6067332" cy="48053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26200">
                <a:solidFill>
                  <a:srgbClr val="11053B"/>
                </a:solidFill>
                <a:uFill>
                  <a:solidFill>
                    <a:srgbClr val="11053B"/>
                  </a:solidFill>
                </a:uFill>
                <a:latin typeface="Times New Roman"/>
                <a:ea typeface="Times New Roman"/>
                <a:cs typeface="Times New Roman"/>
                <a:sym typeface="Times New Roman"/>
              </a:defRPr>
            </a:lvl1pPr>
          </a:lstStyle>
          <a:p>
            <a:pPr>
              <a:defRPr>
                <a:solidFill>
                  <a:srgbClr val="FFFFFF"/>
                </a:solidFill>
                <a:uFill>
                  <a:solidFill>
                    <a:srgbClr val="FFFFFF"/>
                  </a:solidFill>
                </a:uFill>
              </a:defRPr>
            </a:pPr>
            <a:r>
              <a:rPr>
                <a:solidFill>
                  <a:srgbClr val="11053B"/>
                </a:solidFill>
                <a:uFill>
                  <a:solidFill>
                    <a:srgbClr val="11053B"/>
                  </a:solidFill>
                </a:uFill>
              </a:rPr>
              <a:t>你</a:t>
            </a:r>
          </a:p>
        </p:txBody>
      </p:sp>
      <p:sp>
        <p:nvSpPr>
          <p:cNvPr id="267" name="Shape 267"/>
          <p:cNvSpPr/>
          <p:nvPr/>
        </p:nvSpPr>
        <p:spPr>
          <a:xfrm>
            <a:off x="513126" y="2036379"/>
            <a:ext cx="1313028" cy="3228937"/>
          </a:xfrm>
          <a:prstGeom prst="rect">
            <a:avLst/>
          </a:prstGeom>
          <a:solidFill>
            <a:srgbClr val="00C5FF">
              <a:alpha val="75363"/>
            </a:srgbClr>
          </a:solidFill>
          <a:ln w="12700">
            <a:solidFill>
              <a:srgbClr val="000000">
                <a:alpha val="75363"/>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268" name="Shape 268"/>
          <p:cNvSpPr/>
          <p:nvPr/>
        </p:nvSpPr>
        <p:spPr>
          <a:xfrm>
            <a:off x="1830359" y="2037984"/>
            <a:ext cx="2122689" cy="1141543"/>
          </a:xfrm>
          <a:prstGeom prst="rect">
            <a:avLst/>
          </a:prstGeom>
          <a:solidFill>
            <a:srgbClr val="FF38B3">
              <a:alpha val="72907"/>
            </a:srgbClr>
          </a:solidFill>
          <a:ln w="12700">
            <a:solidFill>
              <a:srgbClr val="000000">
                <a:alpha val="72907"/>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269" name="Shape 269"/>
          <p:cNvSpPr/>
          <p:nvPr/>
        </p:nvSpPr>
        <p:spPr>
          <a:xfrm>
            <a:off x="1830359" y="3110137"/>
            <a:ext cx="2122689" cy="2153672"/>
          </a:xfrm>
          <a:prstGeom prst="rect">
            <a:avLst/>
          </a:prstGeom>
          <a:solidFill>
            <a:srgbClr val="FFED00">
              <a:alpha val="72451"/>
            </a:srgbClr>
          </a:solidFill>
          <a:ln w="12700">
            <a:solidFill>
              <a:srgbClr val="000000">
                <a:alpha val="72451"/>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pic>
        <p:nvPicPr>
          <p:cNvPr id="270" name="20120313-rcxy34b2cypuqcdfpy4n1decxi.jpg"/>
          <p:cNvPicPr>
            <a:picLocks noChangeAspect="1"/>
          </p:cNvPicPr>
          <p:nvPr/>
        </p:nvPicPr>
        <p:blipFill>
          <a:blip r:embed="rId3">
            <a:extLst/>
          </a:blip>
          <a:stretch>
            <a:fillRect/>
          </a:stretch>
        </p:blipFill>
        <p:spPr>
          <a:xfrm>
            <a:off x="9334699" y="2054013"/>
            <a:ext cx="3792247" cy="3112802"/>
          </a:xfrm>
          <a:prstGeom prst="rect">
            <a:avLst/>
          </a:prstGeom>
          <a:ln w="12700"/>
        </p:spPr>
      </p:pic>
      <p:sp>
        <p:nvSpPr>
          <p:cNvPr id="271" name="Shape 271"/>
          <p:cNvSpPr/>
          <p:nvPr/>
        </p:nvSpPr>
        <p:spPr>
          <a:xfrm>
            <a:off x="10082397" y="587878"/>
            <a:ext cx="2296851"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Visual cues</a:t>
            </a:r>
          </a:p>
        </p:txBody>
      </p:sp>
      <p:sp>
        <p:nvSpPr>
          <p:cNvPr id="272" name="Shape 272"/>
          <p:cNvSpPr/>
          <p:nvPr/>
        </p:nvSpPr>
        <p:spPr>
          <a:xfrm>
            <a:off x="1685135" y="369231"/>
            <a:ext cx="1268027" cy="7032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Space</a:t>
            </a:r>
          </a:p>
        </p:txBody>
      </p:sp>
      <p:pic>
        <p:nvPicPr>
          <p:cNvPr id="273" name="chinese-character-radicals.jpg"/>
          <p:cNvPicPr>
            <a:picLocks noChangeAspect="1"/>
          </p:cNvPicPr>
          <p:nvPr/>
        </p:nvPicPr>
        <p:blipFill>
          <a:blip r:embed="rId4">
            <a:extLst/>
          </a:blip>
          <a:stretch>
            <a:fillRect/>
          </a:stretch>
        </p:blipFill>
        <p:spPr>
          <a:xfrm>
            <a:off x="189160" y="8373230"/>
            <a:ext cx="4543787" cy="1298226"/>
          </a:xfrm>
          <a:prstGeom prst="rect">
            <a:avLst/>
          </a:prstGeom>
          <a:ln w="12700">
            <a:solidFill>
              <a:srgbClr val="000000"/>
            </a:solidFill>
          </a:ln>
        </p:spPr>
      </p:pic>
      <p:sp>
        <p:nvSpPr>
          <p:cNvPr id="274" name="Shape 274"/>
          <p:cNvSpPr/>
          <p:nvPr/>
        </p:nvSpPr>
        <p:spPr>
          <a:xfrm>
            <a:off x="478831" y="6900978"/>
            <a:ext cx="3056569"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Building blocks</a:t>
            </a:r>
          </a:p>
        </p:txBody>
      </p:sp>
      <p:pic>
        <p:nvPicPr>
          <p:cNvPr id="275" name="image.png"/>
          <p:cNvPicPr>
            <a:picLocks noChangeAspect="0"/>
          </p:cNvPicPr>
          <p:nvPr/>
        </p:nvPicPr>
        <p:blipFill>
          <a:blip r:embed="rId5">
            <a:extLst/>
          </a:blip>
          <a:stretch>
            <a:fillRect/>
          </a:stretch>
        </p:blipFill>
        <p:spPr>
          <a:xfrm>
            <a:off x="9521646" y="7029227"/>
            <a:ext cx="3418354" cy="2687883"/>
          </a:xfrm>
          <a:prstGeom prst="rect">
            <a:avLst/>
          </a:prstGeom>
          <a:ln w="12700">
            <a:miter lim="400000"/>
          </a:ln>
        </p:spPr>
      </p:pic>
      <p:sp>
        <p:nvSpPr>
          <p:cNvPr id="276" name="Shape 276"/>
          <p:cNvSpPr/>
          <p:nvPr/>
        </p:nvSpPr>
        <p:spPr>
          <a:xfrm>
            <a:off x="10717749" y="5809308"/>
            <a:ext cx="1760053" cy="7032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3800">
                <a:latin typeface="Gill Sans"/>
                <a:ea typeface="Gill Sans"/>
                <a:cs typeface="Gill Sans"/>
                <a:sym typeface="Gill Sans"/>
              </a:defRPr>
            </a:lvl1pPr>
          </a:lstStyle>
          <a:p>
            <a:pPr/>
            <a:r>
              <a:t>Purpose</a:t>
            </a:r>
          </a:p>
        </p:txBody>
      </p:sp>
      <p:pic>
        <p:nvPicPr>
          <p:cNvPr id="277" name="education2.jpg"/>
          <p:cNvPicPr>
            <a:picLocks noChangeAspect="1"/>
          </p:cNvPicPr>
          <p:nvPr/>
        </p:nvPicPr>
        <p:blipFill>
          <a:blip r:embed="rId6">
            <a:extLst/>
          </a:blip>
          <a:stretch>
            <a:fillRect/>
          </a:stretch>
        </p:blipFill>
        <p:spPr>
          <a:xfrm>
            <a:off x="5715513" y="-1"/>
            <a:ext cx="3149226" cy="9753602"/>
          </a:xfrm>
          <a:prstGeom prst="rect">
            <a:avLst/>
          </a:prstGeom>
          <a:ln w="12700">
            <a:miter lim="400000"/>
          </a:ln>
        </p:spPr>
      </p:pic>
      <p:pic>
        <p:nvPicPr>
          <p:cNvPr id="278" name=""/>
          <p:cNvPicPr>
            <a:picLocks noChangeAspect="0"/>
          </p:cNvPicPr>
          <p:nvPr/>
        </p:nvPicPr>
        <p:blipFill>
          <a:blip r:embed="rId7">
            <a:extLst/>
          </a:blip>
          <a:stretch>
            <a:fillRect/>
          </a:stretch>
        </p:blipFill>
        <p:spPr>
          <a:xfrm rot="11874486">
            <a:off x="4014805" y="3139440"/>
            <a:ext cx="2377781" cy="616409"/>
          </a:xfrm>
          <a:prstGeom prst="rect">
            <a:avLst/>
          </a:prstGeom>
        </p:spPr>
      </p:pic>
      <p:pic>
        <p:nvPicPr>
          <p:cNvPr id="280" name=""/>
          <p:cNvPicPr>
            <a:picLocks noChangeAspect="0"/>
          </p:cNvPicPr>
          <p:nvPr/>
        </p:nvPicPr>
        <p:blipFill>
          <a:blip r:embed="rId8">
            <a:extLst/>
          </a:blip>
          <a:stretch>
            <a:fillRect/>
          </a:stretch>
        </p:blipFill>
        <p:spPr>
          <a:xfrm rot="8367899">
            <a:off x="2926201" y="5098406"/>
            <a:ext cx="3811362" cy="616410"/>
          </a:xfrm>
          <a:prstGeom prst="rect">
            <a:avLst/>
          </a:prstGeom>
        </p:spPr>
      </p:pic>
      <p:pic>
        <p:nvPicPr>
          <p:cNvPr id="282" name=""/>
          <p:cNvPicPr>
            <a:picLocks noChangeAspect="0"/>
          </p:cNvPicPr>
          <p:nvPr/>
        </p:nvPicPr>
        <p:blipFill>
          <a:blip r:embed="rId9">
            <a:extLst/>
          </a:blip>
          <a:stretch>
            <a:fillRect/>
          </a:stretch>
        </p:blipFill>
        <p:spPr>
          <a:xfrm>
            <a:off x="8339708" y="3631570"/>
            <a:ext cx="1681680" cy="616410"/>
          </a:xfrm>
          <a:prstGeom prst="rect">
            <a:avLst/>
          </a:prstGeom>
        </p:spPr>
      </p:pic>
      <p:pic>
        <p:nvPicPr>
          <p:cNvPr id="284" name=""/>
          <p:cNvPicPr>
            <a:picLocks noChangeAspect="0"/>
          </p:cNvPicPr>
          <p:nvPr/>
        </p:nvPicPr>
        <p:blipFill>
          <a:blip r:embed="rId10">
            <a:extLst/>
          </a:blip>
          <a:stretch>
            <a:fillRect/>
          </a:stretch>
        </p:blipFill>
        <p:spPr>
          <a:xfrm rot="3559310">
            <a:off x="7233708" y="5247079"/>
            <a:ext cx="3544243" cy="616409"/>
          </a:xfrm>
          <a:prstGeom prst="rect">
            <a:avLst/>
          </a:prstGeom>
        </p:spPr>
      </p:pic>
      <p:sp>
        <p:nvSpPr>
          <p:cNvPr id="286" name="Shape 286"/>
          <p:cNvSpPr/>
          <p:nvPr/>
        </p:nvSpPr>
        <p:spPr>
          <a:xfrm>
            <a:off x="1623752" y="983449"/>
            <a:ext cx="1376399" cy="754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4800">
                <a:latin typeface="SIL-Kai-Reg-Jian"/>
                <a:ea typeface="SIL-Kai-Reg-Jian"/>
                <a:cs typeface="SIL-Kai-Reg-Jian"/>
                <a:sym typeface="SIL-Kai-Reg-Jian"/>
              </a:defRPr>
            </a:lvl1pPr>
          </a:lstStyle>
          <a:p>
            <a:pPr/>
            <a:r>
              <a:t>拆分</a:t>
            </a:r>
          </a:p>
        </p:txBody>
      </p:sp>
      <p:sp>
        <p:nvSpPr>
          <p:cNvPr id="287" name="Shape 287"/>
          <p:cNvSpPr/>
          <p:nvPr/>
        </p:nvSpPr>
        <p:spPr>
          <a:xfrm>
            <a:off x="10199311" y="1325743"/>
            <a:ext cx="2392399"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4400">
                <a:latin typeface="SIL-Kai-Reg-Jian"/>
                <a:ea typeface="SIL-Kai-Reg-Jian"/>
                <a:cs typeface="SIL-Kai-Reg-Jian"/>
                <a:sym typeface="SIL-Kai-Reg-Jian"/>
              </a:defRPr>
            </a:lvl1pPr>
          </a:lstStyle>
          <a:p>
            <a:pPr/>
            <a:r>
              <a:t>形象提示</a:t>
            </a:r>
          </a:p>
        </p:txBody>
      </p:sp>
      <p:sp>
        <p:nvSpPr>
          <p:cNvPr id="288" name="Shape 288"/>
          <p:cNvSpPr/>
          <p:nvPr/>
        </p:nvSpPr>
        <p:spPr>
          <a:xfrm>
            <a:off x="589231" y="7567113"/>
            <a:ext cx="2798799" cy="8048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5200">
                <a:latin typeface="SIL-Kai-Reg-Jian"/>
                <a:ea typeface="SIL-Kai-Reg-Jian"/>
                <a:cs typeface="SIL-Kai-Reg-Jian"/>
                <a:sym typeface="SIL-Kai-Reg-Jian"/>
              </a:defRPr>
            </a:lvl1pPr>
          </a:lstStyle>
          <a:p>
            <a:pPr/>
            <a:r>
              <a:t>偏旁部首</a:t>
            </a:r>
          </a:p>
        </p:txBody>
      </p:sp>
      <p:sp>
        <p:nvSpPr>
          <p:cNvPr id="289" name="Shape 289"/>
          <p:cNvSpPr/>
          <p:nvPr/>
        </p:nvSpPr>
        <p:spPr>
          <a:xfrm>
            <a:off x="10972653" y="6393212"/>
            <a:ext cx="1274799"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4400">
                <a:latin typeface="SIL-Kai-Reg-Jian"/>
                <a:ea typeface="SIL-Kai-Reg-Jian"/>
                <a:cs typeface="SIL-Kai-Reg-Jian"/>
                <a:sym typeface="SIL-Kai-Reg-Jian"/>
              </a:defRPr>
            </a:lvl1pPr>
          </a:lstStyle>
          <a:p>
            <a:pPr/>
            <a:r>
              <a:t>含义</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4"/>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73"/>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71"/>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7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272"/>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2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8" fill="hold">
                                  <p:stCondLst>
                                    <p:cond delay="0"/>
                                  </p:stCondLst>
                                  <p:iterate type="el" backwards="0">
                                    <p:tmAbs val="0"/>
                                  </p:iterate>
                                  <p:childTnLst>
                                    <p:set>
                                      <p:cBhvr>
                                        <p:cTn id="30" fill="hold"/>
                                        <p:tgtEl>
                                          <p:spTgt spid="2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9" fill="hold">
                                  <p:stCondLst>
                                    <p:cond delay="0"/>
                                  </p:stCondLst>
                                  <p:iterate type="el" backwards="0">
                                    <p:tmAbs val="0"/>
                                  </p:iterate>
                                  <p:childTnLst>
                                    <p:set>
                                      <p:cBhvr>
                                        <p:cTn id="34" fill="hold"/>
                                        <p:tgtEl>
                                          <p:spTgt spid="275"/>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8" presetID="2" grpId="10" fill="hold">
                                  <p:stCondLst>
                                    <p:cond delay="0"/>
                                  </p:stCondLst>
                                  <p:iterate type="el" backwards="0">
                                    <p:tmAbs val="0"/>
                                  </p:iterate>
                                  <p:childTnLst>
                                    <p:set>
                                      <p:cBhvr>
                                        <p:cTn id="37" fill="hold"/>
                                        <p:tgtEl>
                                          <p:spTgt spid="267"/>
                                        </p:tgtEl>
                                        <p:attrNameLst>
                                          <p:attrName>style.visibility</p:attrName>
                                        </p:attrNameLst>
                                      </p:cBhvr>
                                      <p:to>
                                        <p:strVal val="visible"/>
                                      </p:to>
                                    </p:set>
                                    <p:anim calcmode="lin" valueType="num">
                                      <p:cBhvr>
                                        <p:cTn id="38" dur="1000" fill="hold"/>
                                        <p:tgtEl>
                                          <p:spTgt spid="267"/>
                                        </p:tgtEl>
                                        <p:attrNameLst>
                                          <p:attrName>ppt_x</p:attrName>
                                        </p:attrNameLst>
                                      </p:cBhvr>
                                      <p:tavLst>
                                        <p:tav tm="0">
                                          <p:val>
                                            <p:strVal val="0-#ppt_w/2"/>
                                          </p:val>
                                        </p:tav>
                                        <p:tav tm="100000">
                                          <p:val>
                                            <p:strVal val="#ppt_x"/>
                                          </p:val>
                                        </p:tav>
                                      </p:tavLst>
                                    </p:anim>
                                    <p:anim calcmode="lin" valueType="num">
                                      <p:cBhvr>
                                        <p:cTn id="39" dur="1000" fill="hold"/>
                                        <p:tgtEl>
                                          <p:spTgt spid="26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 presetID="2" grpId="11" fill="hold">
                                  <p:stCondLst>
                                    <p:cond delay="0"/>
                                  </p:stCondLst>
                                  <p:iterate type="el" backwards="0">
                                    <p:tmAbs val="0"/>
                                  </p:iterate>
                                  <p:childTnLst>
                                    <p:set>
                                      <p:cBhvr>
                                        <p:cTn id="43" fill="hold"/>
                                        <p:tgtEl>
                                          <p:spTgt spid="268"/>
                                        </p:tgtEl>
                                        <p:attrNameLst>
                                          <p:attrName>style.visibility</p:attrName>
                                        </p:attrNameLst>
                                      </p:cBhvr>
                                      <p:to>
                                        <p:strVal val="visible"/>
                                      </p:to>
                                    </p:set>
                                    <p:anim calcmode="lin" valueType="num">
                                      <p:cBhvr>
                                        <p:cTn id="44" dur="1000" fill="hold"/>
                                        <p:tgtEl>
                                          <p:spTgt spid="268"/>
                                        </p:tgtEl>
                                        <p:attrNameLst>
                                          <p:attrName>ppt_x</p:attrName>
                                        </p:attrNameLst>
                                      </p:cBhvr>
                                      <p:tavLst>
                                        <p:tav tm="0">
                                          <p:val>
                                            <p:strVal val="#ppt_x"/>
                                          </p:val>
                                        </p:tav>
                                        <p:tav tm="100000">
                                          <p:val>
                                            <p:strVal val="#ppt_x"/>
                                          </p:val>
                                        </p:tav>
                                      </p:tavLst>
                                    </p:anim>
                                    <p:anim calcmode="lin" valueType="num">
                                      <p:cBhvr>
                                        <p:cTn id="45" dur="1000" fill="hold"/>
                                        <p:tgtEl>
                                          <p:spTgt spid="268"/>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2" presetID="2" grpId="12" fill="hold">
                                  <p:stCondLst>
                                    <p:cond delay="0"/>
                                  </p:stCondLst>
                                  <p:iterate type="el" backwards="0">
                                    <p:tmAbs val="0"/>
                                  </p:iterate>
                                  <p:childTnLst>
                                    <p:set>
                                      <p:cBhvr>
                                        <p:cTn id="49" fill="hold"/>
                                        <p:tgtEl>
                                          <p:spTgt spid="269"/>
                                        </p:tgtEl>
                                        <p:attrNameLst>
                                          <p:attrName>style.visibility</p:attrName>
                                        </p:attrNameLst>
                                      </p:cBhvr>
                                      <p:to>
                                        <p:strVal val="visible"/>
                                      </p:to>
                                    </p:set>
                                    <p:anim calcmode="lin" valueType="num">
                                      <p:cBhvr>
                                        <p:cTn id="50" dur="1000" fill="hold"/>
                                        <p:tgtEl>
                                          <p:spTgt spid="269"/>
                                        </p:tgtEl>
                                        <p:attrNameLst>
                                          <p:attrName>ppt_x</p:attrName>
                                        </p:attrNameLst>
                                      </p:cBhvr>
                                      <p:tavLst>
                                        <p:tav tm="0">
                                          <p:val>
                                            <p:strVal val="1+#ppt_w/2"/>
                                          </p:val>
                                        </p:tav>
                                        <p:tav tm="100000">
                                          <p:val>
                                            <p:strVal val="#ppt_x"/>
                                          </p:val>
                                        </p:tav>
                                      </p:tavLst>
                                    </p:anim>
                                    <p:anim calcmode="lin" valueType="num">
                                      <p:cBhvr>
                                        <p:cTn id="51" dur="1000" fill="hold"/>
                                        <p:tgtEl>
                                          <p:spTgt spid="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9"/>
      <p:bldP build="whole" bldLvl="1" animBg="1" rev="0" advAuto="0" spid="277" grpId="1"/>
      <p:bldP build="whole" bldLvl="1" animBg="1" rev="0" advAuto="0" spid="276" grpId="8"/>
      <p:bldP build="whole" bldLvl="1" animBg="1" rev="0" advAuto="0" spid="267" grpId="10"/>
      <p:bldP build="whole" bldLvl="1" animBg="1" rev="0" advAuto="0" spid="274" grpId="2"/>
      <p:bldP build="whole" bldLvl="1" animBg="1" rev="0" advAuto="0" spid="272" grpId="6"/>
      <p:bldP build="whole" bldLvl="1" animBg="1" rev="0" advAuto="0" spid="270" grpId="5"/>
      <p:bldP build="whole" bldLvl="1" animBg="1" rev="0" advAuto="0" spid="271" grpId="4"/>
      <p:bldP build="whole" bldLvl="1" animBg="1" rev="0" advAuto="0" spid="269" grpId="12"/>
      <p:bldP build="whole" bldLvl="1" animBg="1" rev="0" advAuto="0" spid="273" grpId="3"/>
      <p:bldP build="whole" bldLvl="1" animBg="1" rev="0" advAuto="0" spid="268" grpId="11"/>
      <p:bldP build="whole" bldLvl="1" animBg="1" rev="0" advAuto="0" spid="266" grpId="7"/>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nvSpPr>
        <p:spPr>
          <a:xfrm>
            <a:off x="29218" y="-18594"/>
            <a:ext cx="13320547" cy="10047310"/>
          </a:xfrm>
          <a:prstGeom prst="rect">
            <a:avLst/>
          </a:prstGeom>
          <a:solidFill>
            <a:schemeClr val="accent5"/>
          </a:solidFill>
          <a:ln w="12700">
            <a:miter lim="400000"/>
          </a:ln>
          <a:effectLst>
            <a:outerShdw sx="100000" sy="100000" kx="0" ky="0" algn="b" rotWithShape="0" blurRad="50800" dist="25400" dir="540000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4" name="Shape 294"/>
          <p:cNvSpPr/>
          <p:nvPr/>
        </p:nvSpPr>
        <p:spPr>
          <a:xfrm>
            <a:off x="4137257" y="2845762"/>
            <a:ext cx="5104469" cy="1719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10800">
                <a:solidFill>
                  <a:srgbClr val="FFFFFF"/>
                </a:solidFill>
                <a:latin typeface="Gill Sans"/>
                <a:ea typeface="Gill Sans"/>
                <a:cs typeface="Gill Sans"/>
                <a:sym typeface="Gill Sans"/>
              </a:defRPr>
            </a:lvl1pPr>
          </a:lstStyle>
          <a:p>
            <a:pPr/>
            <a:r>
              <a:t>STAGE 1</a:t>
            </a:r>
          </a:p>
        </p:txBody>
      </p:sp>
      <p:sp>
        <p:nvSpPr>
          <p:cNvPr id="295" name="Shape 295"/>
          <p:cNvSpPr/>
          <p:nvPr/>
        </p:nvSpPr>
        <p:spPr>
          <a:xfrm>
            <a:off x="4901331" y="4557036"/>
            <a:ext cx="3509999" cy="12620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8800">
                <a:solidFill>
                  <a:srgbClr val="FFFFFF"/>
                </a:solidFill>
                <a:latin typeface="SIL-Kai-Reg-Jian"/>
                <a:ea typeface="SIL-Kai-Reg-Jian"/>
                <a:cs typeface="SIL-Kai-Reg-Jian"/>
                <a:sym typeface="SIL-Kai-Reg-Jian"/>
              </a:defRPr>
            </a:lvl1pPr>
          </a:lstStyle>
          <a:p>
            <a:pPr/>
            <a:r>
              <a:t>第一步</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nvSpPr>
        <p:spPr>
          <a:xfrm>
            <a:off x="-668303" y="249490"/>
            <a:ext cx="14341406" cy="16256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defTabSz="650240">
              <a:defRPr sz="4800">
                <a:uFill>
                  <a:solidFill>
                    <a:srgbClr val="11053B"/>
                  </a:solidFill>
                </a:uFill>
                <a:latin typeface="Gill Sans"/>
                <a:ea typeface="Gill Sans"/>
                <a:cs typeface="Gill Sans"/>
                <a:sym typeface="Gill Sans"/>
              </a:defRPr>
            </a:pPr>
            <a:r>
              <a:t>Let students explore the square that </a:t>
            </a:r>
          </a:p>
          <a:p>
            <a:pPr marL="57799" marR="57799" defTabSz="650240">
              <a:defRPr sz="4800">
                <a:uFill>
                  <a:solidFill>
                    <a:srgbClr val="11053B"/>
                  </a:solidFill>
                </a:uFill>
                <a:latin typeface="Gill Sans"/>
                <a:ea typeface="Gill Sans"/>
                <a:cs typeface="Gill Sans"/>
                <a:sym typeface="Gill Sans"/>
              </a:defRPr>
            </a:pPr>
            <a:r>
              <a:t>characters are in.</a:t>
            </a:r>
          </a:p>
        </p:txBody>
      </p:sp>
      <p:sp>
        <p:nvSpPr>
          <p:cNvPr id="298" name="Shape 298"/>
          <p:cNvSpPr/>
          <p:nvPr/>
        </p:nvSpPr>
        <p:spPr>
          <a:xfrm>
            <a:off x="3395066" y="3733951"/>
            <a:ext cx="1806223" cy="5000252"/>
          </a:xfrm>
          <a:prstGeom prst="rect">
            <a:avLst/>
          </a:prstGeom>
          <a:solidFill>
            <a:srgbClr val="00C5FF">
              <a:alpha val="75363"/>
            </a:srgbClr>
          </a:solidFill>
          <a:ln w="12700">
            <a:solidFill>
              <a:srgbClr val="000000">
                <a:alpha val="75363"/>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299" name="Shape 299"/>
          <p:cNvSpPr/>
          <p:nvPr/>
        </p:nvSpPr>
        <p:spPr>
          <a:xfrm>
            <a:off x="5170721" y="3713984"/>
            <a:ext cx="3522135" cy="1612054"/>
          </a:xfrm>
          <a:prstGeom prst="rect">
            <a:avLst/>
          </a:prstGeom>
          <a:solidFill>
            <a:srgbClr val="FF38B3">
              <a:alpha val="72907"/>
            </a:srgbClr>
          </a:solidFill>
          <a:ln w="12700">
            <a:solidFill>
              <a:srgbClr val="000000">
                <a:alpha val="72907"/>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00" name="Shape 300"/>
          <p:cNvSpPr/>
          <p:nvPr/>
        </p:nvSpPr>
        <p:spPr>
          <a:xfrm>
            <a:off x="5170721" y="5340478"/>
            <a:ext cx="3522135" cy="3424575"/>
          </a:xfrm>
          <a:prstGeom prst="rect">
            <a:avLst/>
          </a:prstGeom>
          <a:solidFill>
            <a:srgbClr val="FFED00">
              <a:alpha val="72451"/>
            </a:srgbClr>
          </a:solidFill>
          <a:ln w="12700">
            <a:solidFill>
              <a:srgbClr val="000000">
                <a:alpha val="72451"/>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01" name="Shape 301"/>
          <p:cNvSpPr/>
          <p:nvPr/>
        </p:nvSpPr>
        <p:spPr>
          <a:xfrm>
            <a:off x="1761066" y="2113488"/>
            <a:ext cx="9301199" cy="9064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6000">
                <a:latin typeface="SIL-Kai-Reg-Jian"/>
                <a:ea typeface="SIL-Kai-Reg-Jian"/>
                <a:cs typeface="SIL-Kai-Reg-Jian"/>
                <a:sym typeface="SIL-Kai-Reg-Jian"/>
              </a:defRPr>
            </a:lvl1pPr>
          </a:lstStyle>
          <a:p>
            <a:pPr/>
            <a:r>
              <a:t>让学生探索在方块里的汉字</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98"/>
                                        </p:tgtEl>
                                        <p:attrNameLst>
                                          <p:attrName>style.visibility</p:attrName>
                                        </p:attrNameLst>
                                      </p:cBhvr>
                                      <p:to>
                                        <p:strVal val="visible"/>
                                      </p:to>
                                    </p:set>
                                    <p:anim calcmode="lin" valueType="num">
                                      <p:cBhvr>
                                        <p:cTn id="7" dur="1000" fill="hold"/>
                                        <p:tgtEl>
                                          <p:spTgt spid="298"/>
                                        </p:tgtEl>
                                        <p:attrNameLst>
                                          <p:attrName>ppt_x</p:attrName>
                                        </p:attrNameLst>
                                      </p:cBhvr>
                                      <p:tavLst>
                                        <p:tav tm="0">
                                          <p:val>
                                            <p:strVal val="0-#ppt_w/2"/>
                                          </p:val>
                                        </p:tav>
                                        <p:tav tm="100000">
                                          <p:val>
                                            <p:strVal val="#ppt_x"/>
                                          </p:val>
                                        </p:tav>
                                      </p:tavLst>
                                    </p:anim>
                                    <p:anim calcmode="lin" valueType="num">
                                      <p:cBhvr>
                                        <p:cTn id="8" dur="1000" fill="hold"/>
                                        <p:tgtEl>
                                          <p:spTgt spid="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99"/>
                                        </p:tgtEl>
                                        <p:attrNameLst>
                                          <p:attrName>style.visibility</p:attrName>
                                        </p:attrNameLst>
                                      </p:cBhvr>
                                      <p:to>
                                        <p:strVal val="visible"/>
                                      </p:to>
                                    </p:set>
                                    <p:anim calcmode="lin" valueType="num">
                                      <p:cBhvr>
                                        <p:cTn id="13" dur="1000" fill="hold"/>
                                        <p:tgtEl>
                                          <p:spTgt spid="299"/>
                                        </p:tgtEl>
                                        <p:attrNameLst>
                                          <p:attrName>ppt_x</p:attrName>
                                        </p:attrNameLst>
                                      </p:cBhvr>
                                      <p:tavLst>
                                        <p:tav tm="0">
                                          <p:val>
                                            <p:strVal val="#ppt_x"/>
                                          </p:val>
                                        </p:tav>
                                        <p:tav tm="100000">
                                          <p:val>
                                            <p:strVal val="#ppt_x"/>
                                          </p:val>
                                        </p:tav>
                                      </p:tavLst>
                                    </p:anim>
                                    <p:anim calcmode="lin" valueType="num">
                                      <p:cBhvr>
                                        <p:cTn id="14" dur="1000" fill="hold"/>
                                        <p:tgtEl>
                                          <p:spTgt spid="29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300"/>
                                        </p:tgtEl>
                                        <p:attrNameLst>
                                          <p:attrName>style.visibility</p:attrName>
                                        </p:attrNameLst>
                                      </p:cBhvr>
                                      <p:to>
                                        <p:strVal val="visible"/>
                                      </p:to>
                                    </p:set>
                                    <p:anim calcmode="lin" valueType="num">
                                      <p:cBhvr>
                                        <p:cTn id="19" dur="1000" fill="hold"/>
                                        <p:tgtEl>
                                          <p:spTgt spid="300"/>
                                        </p:tgtEl>
                                        <p:attrNameLst>
                                          <p:attrName>ppt_x</p:attrName>
                                        </p:attrNameLst>
                                      </p:cBhvr>
                                      <p:tavLst>
                                        <p:tav tm="0">
                                          <p:val>
                                            <p:strVal val="1+#ppt_w/2"/>
                                          </p:val>
                                        </p:tav>
                                        <p:tav tm="100000">
                                          <p:val>
                                            <p:strVal val="#ppt_x"/>
                                          </p:val>
                                        </p:tav>
                                      </p:tavLst>
                                    </p:anim>
                                    <p:anim calcmode="lin" valueType="num">
                                      <p:cBhvr>
                                        <p:cTn id="20" dur="1000" fill="hold"/>
                                        <p:tgtEl>
                                          <p:spTgt spid="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8" grpId="1"/>
      <p:bldP build="whole" bldLvl="1" animBg="1" rev="0" advAuto="0" spid="299" grpId="2"/>
      <p:bldP build="whole" bldLvl="1" animBg="1" rev="0" advAuto="0" spid="300"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463335" y="4917842"/>
            <a:ext cx="4063050" cy="1658977"/>
          </a:xfrm>
          <a:prstGeom prst="roundRect">
            <a:avLst>
              <a:gd name="adj" fmla="val 16331"/>
            </a:avLst>
          </a:prstGeom>
          <a:solidFill>
            <a:schemeClr val="accent3">
              <a:satOff val="18648"/>
              <a:lumOff val="5971"/>
            </a:schemeClr>
          </a:solidFill>
          <a:ln w="12700">
            <a:miter lim="400000"/>
          </a:ln>
          <a:effectLst>
            <a:outerShdw sx="100000" sy="100000" kx="0" ky="0" algn="b" rotWithShape="0" blurRad="50800" dist="25400" dir="540000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8" name="Shape 168"/>
          <p:cNvSpPr/>
          <p:nvPr/>
        </p:nvSpPr>
        <p:spPr>
          <a:xfrm>
            <a:off x="8444564" y="4917842"/>
            <a:ext cx="4063050" cy="1658977"/>
          </a:xfrm>
          <a:prstGeom prst="roundRect">
            <a:avLst>
              <a:gd name="adj" fmla="val 16331"/>
            </a:avLst>
          </a:prstGeom>
          <a:solidFill>
            <a:schemeClr val="accent3">
              <a:satOff val="18648"/>
              <a:lumOff val="5971"/>
            </a:schemeClr>
          </a:solidFill>
          <a:ln w="12700">
            <a:miter lim="400000"/>
          </a:ln>
          <a:effectLst>
            <a:outerShdw sx="100000" sy="100000" kx="0" ky="0" algn="b" rotWithShape="0" blurRad="50800" dist="25400" dir="540000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9" name="Shape 169"/>
          <p:cNvSpPr/>
          <p:nvPr>
            <p:ph type="title"/>
          </p:nvPr>
        </p:nvSpPr>
        <p:spPr>
          <a:xfrm>
            <a:off x="1009428" y="101266"/>
            <a:ext cx="10464801" cy="3908365"/>
          </a:xfrm>
          <a:prstGeom prst="rect">
            <a:avLst/>
          </a:prstGeom>
        </p:spPr>
        <p:txBody>
          <a:bodyPr/>
          <a:lstStyle/>
          <a:p>
            <a:pPr/>
            <a:r>
              <a:t>How do you teach writing in the Chinese language classroom?</a:t>
            </a:r>
          </a:p>
        </p:txBody>
      </p:sp>
      <p:sp>
        <p:nvSpPr>
          <p:cNvPr id="170" name="Shape 170"/>
          <p:cNvSpPr/>
          <p:nvPr/>
        </p:nvSpPr>
        <p:spPr>
          <a:xfrm>
            <a:off x="877229" y="5281382"/>
            <a:ext cx="3235262" cy="9318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5400">
                <a:latin typeface="Gill Sans"/>
                <a:ea typeface="Gill Sans"/>
                <a:cs typeface="Gill Sans"/>
                <a:sym typeface="Gill Sans"/>
              </a:defRPr>
            </a:lvl1pPr>
          </a:lstStyle>
          <a:p>
            <a:pPr/>
            <a:r>
              <a:t>Characters</a:t>
            </a:r>
          </a:p>
        </p:txBody>
      </p:sp>
      <p:sp>
        <p:nvSpPr>
          <p:cNvPr id="171" name="Shape 171"/>
          <p:cNvSpPr/>
          <p:nvPr/>
        </p:nvSpPr>
        <p:spPr>
          <a:xfrm>
            <a:off x="9322076" y="5281382"/>
            <a:ext cx="2308026" cy="9318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5400">
                <a:latin typeface="Gill Sans"/>
                <a:ea typeface="Gill Sans"/>
                <a:cs typeface="Gill Sans"/>
                <a:sym typeface="Gill Sans"/>
              </a:defRPr>
            </a:lvl1pPr>
          </a:lstStyle>
          <a:p>
            <a:pPr/>
            <a:r>
              <a:t>Writing</a:t>
            </a:r>
          </a:p>
        </p:txBody>
      </p:sp>
      <p:pic>
        <p:nvPicPr>
          <p:cNvPr id="172" name="pasted-image.png"/>
          <p:cNvPicPr>
            <a:picLocks noChangeAspect="1"/>
          </p:cNvPicPr>
          <p:nvPr/>
        </p:nvPicPr>
        <p:blipFill>
          <a:blip r:embed="rId2">
            <a:extLst/>
          </a:blip>
          <a:stretch>
            <a:fillRect/>
          </a:stretch>
        </p:blipFill>
        <p:spPr>
          <a:xfrm>
            <a:off x="3758958" y="6747856"/>
            <a:ext cx="4580221" cy="3508567"/>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title"/>
          </p:nvPr>
        </p:nvSpPr>
        <p:spPr>
          <a:xfrm>
            <a:off x="-433494" y="-237067"/>
            <a:ext cx="13022864" cy="2275841"/>
          </a:xfrm>
          <a:prstGeom prst="rect">
            <a:avLst/>
          </a:prstGeom>
        </p:spPr>
        <p:txBody>
          <a:bodyPr/>
          <a:lstStyle>
            <a:lvl1pPr>
              <a:defRPr sz="6800">
                <a:latin typeface="Gill Sans"/>
                <a:ea typeface="Gill Sans"/>
                <a:cs typeface="Gill Sans"/>
                <a:sym typeface="Gill Sans"/>
              </a:defRPr>
            </a:lvl1pPr>
          </a:lstStyle>
          <a:p>
            <a:pPr/>
            <a:r>
              <a:t>STAGE 1: Parts of the square</a:t>
            </a:r>
          </a:p>
        </p:txBody>
      </p:sp>
      <p:pic>
        <p:nvPicPr>
          <p:cNvPr id="304" name="Screen Shot 2012-03-23 at 9.05.51 AM.png"/>
          <p:cNvPicPr>
            <a:picLocks noChangeAspect="1"/>
          </p:cNvPicPr>
          <p:nvPr/>
        </p:nvPicPr>
        <p:blipFill>
          <a:blip r:embed="rId3">
            <a:extLst/>
          </a:blip>
          <a:stretch>
            <a:fillRect/>
          </a:stretch>
        </p:blipFill>
        <p:spPr>
          <a:xfrm>
            <a:off x="1318542" y="3666631"/>
            <a:ext cx="2549856" cy="2402276"/>
          </a:xfrm>
          <a:prstGeom prst="rect">
            <a:avLst/>
          </a:prstGeom>
          <a:ln w="12700"/>
        </p:spPr>
      </p:pic>
      <p:pic>
        <p:nvPicPr>
          <p:cNvPr id="305" name="Screen Shot 2012-03-23 at 9.06.03 AM.png"/>
          <p:cNvPicPr>
            <a:picLocks noChangeAspect="1"/>
          </p:cNvPicPr>
          <p:nvPr/>
        </p:nvPicPr>
        <p:blipFill>
          <a:blip r:embed="rId4">
            <a:extLst/>
          </a:blip>
          <a:stretch>
            <a:fillRect/>
          </a:stretch>
        </p:blipFill>
        <p:spPr>
          <a:xfrm>
            <a:off x="4822613" y="3666631"/>
            <a:ext cx="2528712" cy="2408705"/>
          </a:xfrm>
          <a:prstGeom prst="rect">
            <a:avLst/>
          </a:prstGeom>
          <a:ln w="12700"/>
        </p:spPr>
      </p:pic>
      <p:pic>
        <p:nvPicPr>
          <p:cNvPr id="306" name="Screen Shot 2012-03-23 at 9.06.10 AM.png"/>
          <p:cNvPicPr>
            <a:picLocks noChangeAspect="1"/>
          </p:cNvPicPr>
          <p:nvPr/>
        </p:nvPicPr>
        <p:blipFill>
          <a:blip r:embed="rId5">
            <a:extLst/>
          </a:blip>
          <a:stretch>
            <a:fillRect/>
          </a:stretch>
        </p:blipFill>
        <p:spPr>
          <a:xfrm>
            <a:off x="8272497" y="3684693"/>
            <a:ext cx="2300879" cy="2366152"/>
          </a:xfrm>
          <a:prstGeom prst="rect">
            <a:avLst/>
          </a:prstGeom>
          <a:ln w="12700"/>
        </p:spPr>
      </p:pic>
      <p:sp>
        <p:nvSpPr>
          <p:cNvPr id="307" name="Shape 307"/>
          <p:cNvSpPr/>
          <p:nvPr/>
        </p:nvSpPr>
        <p:spPr>
          <a:xfrm>
            <a:off x="1463039" y="6628835"/>
            <a:ext cx="2275841" cy="2113281"/>
          </a:xfrm>
          <a:prstGeom prst="rect">
            <a:avLst/>
          </a:prstGeom>
          <a:solidFill>
            <a:srgbClr val="00C5FF"/>
          </a:solidFill>
          <a:ln w="12700">
            <a:solidFill>
              <a:srgbClr val="000000"/>
            </a:solidFill>
          </a:ln>
        </p:spPr>
        <p:txBody>
          <a:bodyPr lIns="72248" tIns="72248" rIns="72248" bIns="72248" anchor="ctr"/>
          <a:lstStyle/>
          <a:p>
            <a:pPr marL="57799" marR="57799" algn="l" defTabSz="650240">
              <a:lnSpc>
                <a:spcPct val="140000"/>
              </a:lnSpc>
              <a:defRPr sz="3400">
                <a:solidFill>
                  <a:srgbClr val="FFFFFF"/>
                </a:solidFill>
                <a:uFill>
                  <a:solidFill>
                    <a:srgbClr val="FFFFFF"/>
                  </a:solidFill>
                </a:uFill>
                <a:latin typeface="Times New Roman"/>
                <a:ea typeface="Times New Roman"/>
                <a:cs typeface="Times New Roman"/>
                <a:sym typeface="Times New Roman"/>
              </a:defRPr>
            </a:pPr>
          </a:p>
        </p:txBody>
      </p:sp>
      <p:sp>
        <p:nvSpPr>
          <p:cNvPr id="308" name="Shape 308"/>
          <p:cNvSpPr/>
          <p:nvPr/>
        </p:nvSpPr>
        <p:spPr>
          <a:xfrm>
            <a:off x="4949048" y="6628835"/>
            <a:ext cx="2275841" cy="2113281"/>
          </a:xfrm>
          <a:prstGeom prst="rect">
            <a:avLst/>
          </a:prstGeom>
          <a:solidFill>
            <a:srgbClr val="00C5FF"/>
          </a:solidFill>
          <a:ln w="127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09" name="Shape 309"/>
          <p:cNvSpPr/>
          <p:nvPr/>
        </p:nvSpPr>
        <p:spPr>
          <a:xfrm>
            <a:off x="8326684" y="6628835"/>
            <a:ext cx="2275841" cy="2113281"/>
          </a:xfrm>
          <a:prstGeom prst="rect">
            <a:avLst/>
          </a:prstGeom>
          <a:solidFill>
            <a:srgbClr val="00C5FF"/>
          </a:solidFill>
          <a:ln w="127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10" name="Shape 310"/>
          <p:cNvSpPr/>
          <p:nvPr/>
        </p:nvSpPr>
        <p:spPr>
          <a:xfrm flipH="1">
            <a:off x="2600959" y="6628835"/>
            <a:ext cx="18064" cy="2098210"/>
          </a:xfrm>
          <a:prstGeom prst="line">
            <a:avLst/>
          </a:prstGeom>
          <a:ln w="50800">
            <a:solidFill>
              <a:srgbClr val="000000"/>
            </a:solidFill>
          </a:ln>
        </p:spPr>
        <p:txBody>
          <a:bodyPr lIns="72248" tIns="72248" rIns="72248" bIns="72248" anchor="ctr"/>
          <a:lstStyle/>
          <a:p>
            <a:pPr algn="l" defTabSz="650240">
              <a:defRPr sz="1600">
                <a:latin typeface="Helvetica"/>
                <a:ea typeface="Helvetica"/>
                <a:cs typeface="Helvetica"/>
                <a:sym typeface="Helvetica"/>
              </a:defRPr>
            </a:pPr>
          </a:p>
        </p:txBody>
      </p:sp>
      <p:sp>
        <p:nvSpPr>
          <p:cNvPr id="311" name="Shape 311"/>
          <p:cNvSpPr/>
          <p:nvPr/>
        </p:nvSpPr>
        <p:spPr>
          <a:xfrm flipV="1">
            <a:off x="4942839" y="7681340"/>
            <a:ext cx="2295879" cy="20392"/>
          </a:xfrm>
          <a:prstGeom prst="line">
            <a:avLst/>
          </a:prstGeom>
          <a:ln w="63500">
            <a:solidFill>
              <a:srgbClr val="000000"/>
            </a:solidFill>
          </a:ln>
        </p:spPr>
        <p:txBody>
          <a:bodyPr lIns="72248" tIns="72248" rIns="72248" bIns="72248" anchor="ctr"/>
          <a:lstStyle/>
          <a:p>
            <a:pPr algn="l" defTabSz="650240">
              <a:defRPr sz="1600">
                <a:latin typeface="Helvetica"/>
                <a:ea typeface="Helvetica"/>
                <a:cs typeface="Helvetica"/>
                <a:sym typeface="Helvetica"/>
              </a:defRPr>
            </a:pPr>
          </a:p>
        </p:txBody>
      </p:sp>
      <p:sp>
        <p:nvSpPr>
          <p:cNvPr id="312" name="Shape 312"/>
          <p:cNvSpPr/>
          <p:nvPr/>
        </p:nvSpPr>
        <p:spPr>
          <a:xfrm>
            <a:off x="9421029" y="7699417"/>
            <a:ext cx="25514" cy="1045691"/>
          </a:xfrm>
          <a:prstGeom prst="line">
            <a:avLst/>
          </a:prstGeom>
          <a:ln w="63500">
            <a:solidFill>
              <a:srgbClr val="000000"/>
            </a:solidFill>
          </a:ln>
        </p:spPr>
        <p:txBody>
          <a:bodyPr lIns="72248" tIns="72248" rIns="72248" bIns="72248" anchor="ctr"/>
          <a:lstStyle/>
          <a:p>
            <a:pPr algn="l" defTabSz="650240">
              <a:defRPr sz="1600">
                <a:latin typeface="Helvetica"/>
                <a:ea typeface="Helvetica"/>
                <a:cs typeface="Helvetica"/>
                <a:sym typeface="Helvetica"/>
              </a:defRPr>
            </a:pPr>
          </a:p>
        </p:txBody>
      </p:sp>
      <p:sp>
        <p:nvSpPr>
          <p:cNvPr id="313" name="Shape 313"/>
          <p:cNvSpPr/>
          <p:nvPr/>
        </p:nvSpPr>
        <p:spPr>
          <a:xfrm flipV="1">
            <a:off x="8352366" y="7703651"/>
            <a:ext cx="1058447" cy="10838"/>
          </a:xfrm>
          <a:prstGeom prst="line">
            <a:avLst/>
          </a:prstGeom>
          <a:ln w="63500">
            <a:solidFill>
              <a:srgbClr val="000000"/>
            </a:solidFill>
          </a:ln>
        </p:spPr>
        <p:txBody>
          <a:bodyPr lIns="72248" tIns="72248" rIns="72248" bIns="72248" anchor="ctr"/>
          <a:lstStyle/>
          <a:p>
            <a:pPr algn="l" defTabSz="650240">
              <a:defRPr sz="1600">
                <a:latin typeface="Helvetica"/>
                <a:ea typeface="Helvetica"/>
                <a:cs typeface="Helvetica"/>
                <a:sym typeface="Helvetica"/>
              </a:defRPr>
            </a:pPr>
          </a:p>
        </p:txBody>
      </p:sp>
      <p:sp>
        <p:nvSpPr>
          <p:cNvPr id="314" name="Shape 314"/>
          <p:cNvSpPr/>
          <p:nvPr/>
        </p:nvSpPr>
        <p:spPr>
          <a:xfrm flipV="1">
            <a:off x="2077155" y="5853458"/>
            <a:ext cx="21055" cy="1479805"/>
          </a:xfrm>
          <a:prstGeom prst="line">
            <a:avLst/>
          </a:prstGeom>
          <a:ln w="101600">
            <a:solidFill>
              <a:srgbClr val="FF2600"/>
            </a:solidFill>
            <a:headEnd type="stealth"/>
          </a:ln>
        </p:spPr>
        <p:txBody>
          <a:bodyPr lIns="72248" tIns="72248" rIns="72248" bIns="72248" anchor="ctr"/>
          <a:lstStyle/>
          <a:p>
            <a:pPr algn="l" defTabSz="650240">
              <a:defRPr sz="1600">
                <a:latin typeface="Helvetica"/>
                <a:ea typeface="Helvetica"/>
                <a:cs typeface="Helvetica"/>
                <a:sym typeface="Helvetica"/>
              </a:defRPr>
            </a:pPr>
          </a:p>
        </p:txBody>
      </p:sp>
      <p:sp>
        <p:nvSpPr>
          <p:cNvPr id="315" name="Shape 315"/>
          <p:cNvSpPr/>
          <p:nvPr/>
        </p:nvSpPr>
        <p:spPr>
          <a:xfrm flipV="1">
            <a:off x="6520462" y="5743786"/>
            <a:ext cx="21054" cy="1479805"/>
          </a:xfrm>
          <a:prstGeom prst="line">
            <a:avLst/>
          </a:prstGeom>
          <a:ln w="101600">
            <a:solidFill>
              <a:srgbClr val="FF2600"/>
            </a:solidFill>
            <a:headEnd type="stealth"/>
          </a:ln>
        </p:spPr>
        <p:txBody>
          <a:bodyPr lIns="72248" tIns="72248" rIns="72248" bIns="72248" anchor="ctr"/>
          <a:lstStyle/>
          <a:p>
            <a:pPr algn="l" defTabSz="650240">
              <a:defRPr sz="1600">
                <a:latin typeface="Helvetica"/>
                <a:ea typeface="Helvetica"/>
                <a:cs typeface="Helvetica"/>
                <a:sym typeface="Helvetica"/>
              </a:defRPr>
            </a:pPr>
          </a:p>
        </p:txBody>
      </p:sp>
      <p:sp>
        <p:nvSpPr>
          <p:cNvPr id="316" name="Shape 316"/>
          <p:cNvSpPr/>
          <p:nvPr/>
        </p:nvSpPr>
        <p:spPr>
          <a:xfrm flipV="1">
            <a:off x="9934222" y="5743786"/>
            <a:ext cx="21054" cy="1479805"/>
          </a:xfrm>
          <a:prstGeom prst="line">
            <a:avLst/>
          </a:prstGeom>
          <a:ln w="101600">
            <a:solidFill>
              <a:srgbClr val="FF2600"/>
            </a:solidFill>
            <a:headEnd type="stealth"/>
          </a:ln>
        </p:spPr>
        <p:txBody>
          <a:bodyPr lIns="72248" tIns="72248" rIns="72248" bIns="72248" anchor="ctr"/>
          <a:lstStyle/>
          <a:p>
            <a:pPr algn="l" defTabSz="650240">
              <a:defRPr sz="1600">
                <a:latin typeface="Helvetica"/>
                <a:ea typeface="Helvetica"/>
                <a:cs typeface="Helvetica"/>
                <a:sym typeface="Helvetica"/>
              </a:defRPr>
            </a:pPr>
          </a:p>
        </p:txBody>
      </p:sp>
      <p:sp>
        <p:nvSpPr>
          <p:cNvPr id="317" name="Shape 317"/>
          <p:cNvSpPr/>
          <p:nvPr/>
        </p:nvSpPr>
        <p:spPr>
          <a:xfrm>
            <a:off x="5355814" y="1497152"/>
            <a:ext cx="3713199" cy="10334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7000">
                <a:latin typeface="SIL-Kai-Reg-Jian"/>
                <a:ea typeface="SIL-Kai-Reg-Jian"/>
                <a:cs typeface="SIL-Kai-Reg-Jian"/>
                <a:sym typeface="SIL-Kai-Reg-Jian"/>
              </a:defRPr>
            </a:lvl1pPr>
          </a:lstStyle>
          <a:p>
            <a:pPr/>
            <a:r>
              <a:t>拆分方块</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Shape 321"/>
          <p:cNvSpPr/>
          <p:nvPr/>
        </p:nvSpPr>
        <p:spPr>
          <a:xfrm>
            <a:off x="1697848" y="487679"/>
            <a:ext cx="5599290" cy="105537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40800">
                <a:solidFill>
                  <a:srgbClr val="11053B"/>
                </a:solidFill>
                <a:uFill>
                  <a:solidFill>
                    <a:srgbClr val="11053B"/>
                  </a:solidFill>
                </a:uFill>
                <a:latin typeface="SIL-Kai-Reg-Jian"/>
                <a:ea typeface="SIL-Kai-Reg-Jian"/>
                <a:cs typeface="SIL-Kai-Reg-Jian"/>
                <a:sym typeface="SIL-Kai-Reg-Jian"/>
              </a:defRPr>
            </a:lvl1pPr>
          </a:lstStyle>
          <a:p>
            <a:pPr>
              <a:defRPr>
                <a:solidFill>
                  <a:srgbClr val="FFFFFF"/>
                </a:solidFill>
                <a:uFill>
                  <a:solidFill>
                    <a:srgbClr val="FFFFFF"/>
                  </a:solidFill>
                </a:uFill>
              </a:defRPr>
            </a:pPr>
            <a:r>
              <a:rPr>
                <a:solidFill>
                  <a:srgbClr val="11053B"/>
                </a:solidFill>
                <a:uFill>
                  <a:solidFill>
                    <a:srgbClr val="11053B"/>
                  </a:solidFill>
                </a:uFill>
              </a:rPr>
              <a:t>他</a:t>
            </a:r>
            <a:endParaRPr>
              <a:solidFill>
                <a:srgbClr val="11053B"/>
              </a:solidFill>
              <a:uFill>
                <a:solidFill>
                  <a:srgbClr val="11053B"/>
                </a:solidFill>
              </a:uFill>
            </a:endParaRPr>
          </a:p>
        </p:txBody>
      </p:sp>
      <p:sp>
        <p:nvSpPr>
          <p:cNvPr id="322" name="Shape 322"/>
          <p:cNvSpPr/>
          <p:nvPr/>
        </p:nvSpPr>
        <p:spPr>
          <a:xfrm>
            <a:off x="2095217" y="830862"/>
            <a:ext cx="1571415" cy="4172374"/>
          </a:xfrm>
          <a:prstGeom prst="rect">
            <a:avLst/>
          </a:prstGeom>
          <a:solidFill>
            <a:srgbClr val="00C5FF">
              <a:alpha val="27000"/>
            </a:srgbClr>
          </a:solidFill>
          <a:ln w="12700">
            <a:solidFill>
              <a:srgbClr val="000000">
                <a:alpha val="27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23" name="Shape 323"/>
          <p:cNvSpPr/>
          <p:nvPr/>
        </p:nvSpPr>
        <p:spPr>
          <a:xfrm>
            <a:off x="3811128" y="939235"/>
            <a:ext cx="3178953" cy="4064001"/>
          </a:xfrm>
          <a:prstGeom prst="rect">
            <a:avLst/>
          </a:prstGeom>
          <a:solidFill>
            <a:srgbClr val="FF606D">
              <a:alpha val="27000"/>
            </a:srgbClr>
          </a:solidFill>
          <a:ln w="12700">
            <a:solidFill>
              <a:srgbClr val="000000">
                <a:alpha val="27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24" name="Shape 324"/>
          <p:cNvSpPr/>
          <p:nvPr/>
        </p:nvSpPr>
        <p:spPr>
          <a:xfrm>
            <a:off x="8435057" y="4949048"/>
            <a:ext cx="3756944" cy="3576321"/>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25" name="Shape 325"/>
          <p:cNvSpPr/>
          <p:nvPr/>
        </p:nvSpPr>
        <p:spPr>
          <a:xfrm flipH="1">
            <a:off x="9740476" y="4967111"/>
            <a:ext cx="13125" cy="3504495"/>
          </a:xfrm>
          <a:prstGeom prst="line">
            <a:avLst/>
          </a:prstGeom>
          <a:ln w="114300">
            <a:solidFill>
              <a:srgbClr val="000000"/>
            </a:solidFill>
          </a:ln>
        </p:spPr>
        <p:txBody>
          <a:bodyPr lIns="72248" tIns="72248" rIns="72248" bIns="72248" anchor="ctr"/>
          <a:lstStyle/>
          <a:p>
            <a:pPr algn="l" defTabSz="650240">
              <a:defRPr sz="1600">
                <a:latin typeface="Helvetica"/>
                <a:ea typeface="Helvetica"/>
                <a:cs typeface="Helvetica"/>
                <a:sym typeface="Helvetica"/>
              </a:defRPr>
            </a:pP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nvSpPr>
        <p:spPr>
          <a:xfrm>
            <a:off x="1860408" y="1228231"/>
            <a:ext cx="7224890" cy="53467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40800">
                <a:solidFill>
                  <a:srgbClr val="11053B"/>
                </a:solidFill>
                <a:uFill>
                  <a:solidFill>
                    <a:srgbClr val="11053B"/>
                  </a:solidFill>
                </a:uFill>
                <a:latin typeface="SIL-Kai-Reg-Jian"/>
                <a:ea typeface="SIL-Kai-Reg-Jian"/>
                <a:cs typeface="SIL-Kai-Reg-Jian"/>
                <a:sym typeface="SIL-Kai-Reg-Jian"/>
              </a:defRPr>
            </a:lvl1pPr>
          </a:lstStyle>
          <a:p>
            <a:pPr>
              <a:defRPr>
                <a:solidFill>
                  <a:srgbClr val="FFFFFF"/>
                </a:solidFill>
                <a:uFill>
                  <a:solidFill>
                    <a:srgbClr val="FFFFFF"/>
                  </a:solidFill>
                </a:uFill>
              </a:defRPr>
            </a:pPr>
            <a:r>
              <a:rPr>
                <a:solidFill>
                  <a:srgbClr val="11053B"/>
                </a:solidFill>
                <a:uFill>
                  <a:solidFill>
                    <a:srgbClr val="11053B"/>
                  </a:solidFill>
                </a:uFill>
              </a:rPr>
              <a:t>是</a:t>
            </a:r>
          </a:p>
        </p:txBody>
      </p:sp>
      <p:sp>
        <p:nvSpPr>
          <p:cNvPr id="328" name="Shape 328"/>
          <p:cNvSpPr/>
          <p:nvPr/>
        </p:nvSpPr>
        <p:spPr>
          <a:xfrm>
            <a:off x="1932657" y="1517226"/>
            <a:ext cx="5201921" cy="1788161"/>
          </a:xfrm>
          <a:prstGeom prst="rect">
            <a:avLst/>
          </a:prstGeom>
          <a:solidFill>
            <a:srgbClr val="00C5FF">
              <a:alpha val="26000"/>
            </a:srgbClr>
          </a:solidFill>
          <a:ln w="12700">
            <a:solidFill>
              <a:srgbClr val="000000">
                <a:alpha val="26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29" name="Shape 329"/>
          <p:cNvSpPr/>
          <p:nvPr/>
        </p:nvSpPr>
        <p:spPr>
          <a:xfrm>
            <a:off x="1932657" y="3377635"/>
            <a:ext cx="5201921" cy="2980268"/>
          </a:xfrm>
          <a:prstGeom prst="rect">
            <a:avLst/>
          </a:prstGeom>
          <a:solidFill>
            <a:srgbClr val="FF3B57">
              <a:alpha val="24000"/>
            </a:srgbClr>
          </a:solidFill>
          <a:ln w="12700">
            <a:solidFill>
              <a:srgbClr val="000000">
                <a:alpha val="24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0" name="Shape 330"/>
          <p:cNvSpPr/>
          <p:nvPr/>
        </p:nvSpPr>
        <p:spPr>
          <a:xfrm>
            <a:off x="8525368" y="6701084"/>
            <a:ext cx="3756944" cy="2095219"/>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1" name="Shape 331"/>
          <p:cNvSpPr/>
          <p:nvPr/>
        </p:nvSpPr>
        <p:spPr>
          <a:xfrm>
            <a:off x="8525368" y="5364480"/>
            <a:ext cx="3756944" cy="1137921"/>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nvSpPr>
        <p:spPr>
          <a:xfrm>
            <a:off x="541866" y="379306"/>
            <a:ext cx="12499059" cy="53467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40800">
                <a:solidFill>
                  <a:srgbClr val="11053B"/>
                </a:solidFill>
                <a:uFill>
                  <a:solidFill>
                    <a:srgbClr val="11053B"/>
                  </a:solidFill>
                </a:uFill>
                <a:latin typeface="SIL-Kai-Reg-Jian"/>
                <a:ea typeface="SIL-Kai-Reg-Jian"/>
                <a:cs typeface="SIL-Kai-Reg-Jian"/>
                <a:sym typeface="SIL-Kai-Reg-Jian"/>
              </a:defRPr>
            </a:lvl1pPr>
          </a:lstStyle>
          <a:p>
            <a:pPr>
              <a:defRPr>
                <a:solidFill>
                  <a:srgbClr val="FFFFFF"/>
                </a:solidFill>
                <a:uFill>
                  <a:solidFill>
                    <a:srgbClr val="FFFFFF"/>
                  </a:solidFill>
                </a:uFill>
              </a:defRPr>
            </a:pPr>
            <a:r>
              <a:rPr>
                <a:solidFill>
                  <a:srgbClr val="11053B"/>
                </a:solidFill>
                <a:uFill>
                  <a:solidFill>
                    <a:srgbClr val="11053B"/>
                  </a:solidFill>
                </a:uFill>
              </a:rPr>
              <a:t>没有</a:t>
            </a:r>
          </a:p>
        </p:txBody>
      </p:sp>
      <p:sp>
        <p:nvSpPr>
          <p:cNvPr id="334" name="Shape 334"/>
          <p:cNvSpPr/>
          <p:nvPr/>
        </p:nvSpPr>
        <p:spPr>
          <a:xfrm>
            <a:off x="523804" y="776675"/>
            <a:ext cx="2059094" cy="4226561"/>
          </a:xfrm>
          <a:prstGeom prst="rect">
            <a:avLst/>
          </a:prstGeom>
          <a:solidFill>
            <a:srgbClr val="42C23E">
              <a:alpha val="44000"/>
            </a:srgbClr>
          </a:solidFill>
          <a:ln w="12700">
            <a:solidFill>
              <a:srgbClr val="000000">
                <a:alpha val="44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5" name="Shape 335"/>
          <p:cNvSpPr/>
          <p:nvPr/>
        </p:nvSpPr>
        <p:spPr>
          <a:xfrm>
            <a:off x="2564835" y="776675"/>
            <a:ext cx="3467948" cy="2185530"/>
          </a:xfrm>
          <a:prstGeom prst="rect">
            <a:avLst/>
          </a:prstGeom>
          <a:solidFill>
            <a:srgbClr val="00C5FF">
              <a:alpha val="42000"/>
            </a:srgbClr>
          </a:solidFill>
          <a:ln w="12700">
            <a:solidFill>
              <a:srgbClr val="000000">
                <a:alpha val="42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6" name="Shape 336"/>
          <p:cNvSpPr/>
          <p:nvPr/>
        </p:nvSpPr>
        <p:spPr>
          <a:xfrm>
            <a:off x="2564835" y="2908017"/>
            <a:ext cx="3467948" cy="2077157"/>
          </a:xfrm>
          <a:prstGeom prst="rect">
            <a:avLst/>
          </a:prstGeom>
          <a:solidFill>
            <a:srgbClr val="9979FF">
              <a:alpha val="52999"/>
            </a:srgbClr>
          </a:solidFill>
          <a:ln w="12700">
            <a:solidFill>
              <a:srgbClr val="000000">
                <a:alpha val="52999"/>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7" name="Shape 337"/>
          <p:cNvSpPr/>
          <p:nvPr/>
        </p:nvSpPr>
        <p:spPr>
          <a:xfrm>
            <a:off x="6231466" y="650239"/>
            <a:ext cx="4551681" cy="1752037"/>
          </a:xfrm>
          <a:prstGeom prst="rect">
            <a:avLst/>
          </a:prstGeom>
          <a:solidFill>
            <a:srgbClr val="F9FC62">
              <a:alpha val="58000"/>
            </a:srgbClr>
          </a:solidFill>
          <a:ln w="12700">
            <a:solidFill>
              <a:srgbClr val="000000">
                <a:alpha val="58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8" name="Shape 338"/>
          <p:cNvSpPr/>
          <p:nvPr/>
        </p:nvSpPr>
        <p:spPr>
          <a:xfrm>
            <a:off x="6231466" y="2456462"/>
            <a:ext cx="4551681" cy="2998330"/>
          </a:xfrm>
          <a:prstGeom prst="rect">
            <a:avLst/>
          </a:prstGeom>
          <a:solidFill>
            <a:srgbClr val="FF9C34">
              <a:alpha val="45000"/>
            </a:srgbClr>
          </a:solidFill>
          <a:ln w="12700">
            <a:solidFill>
              <a:srgbClr val="000000">
                <a:alpha val="45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39" name="Shape 339"/>
          <p:cNvSpPr/>
          <p:nvPr/>
        </p:nvSpPr>
        <p:spPr>
          <a:xfrm>
            <a:off x="6610773" y="7134577"/>
            <a:ext cx="4262685" cy="2077157"/>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40" name="Shape 340"/>
          <p:cNvSpPr/>
          <p:nvPr/>
        </p:nvSpPr>
        <p:spPr>
          <a:xfrm>
            <a:off x="6610773" y="5816035"/>
            <a:ext cx="4262685" cy="1137921"/>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41" name="Shape 341"/>
          <p:cNvSpPr/>
          <p:nvPr/>
        </p:nvSpPr>
        <p:spPr>
          <a:xfrm>
            <a:off x="596053" y="5472853"/>
            <a:ext cx="1697850" cy="3576321"/>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42" name="Shape 342"/>
          <p:cNvSpPr/>
          <p:nvPr/>
        </p:nvSpPr>
        <p:spPr>
          <a:xfrm>
            <a:off x="2619022" y="5472853"/>
            <a:ext cx="2528712" cy="1300481"/>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43" name="Shape 343"/>
          <p:cNvSpPr/>
          <p:nvPr/>
        </p:nvSpPr>
        <p:spPr>
          <a:xfrm>
            <a:off x="2619022" y="7044266"/>
            <a:ext cx="2655147" cy="1968783"/>
          </a:xfrm>
          <a:prstGeom prst="rect">
            <a:avLst/>
          </a:prstGeom>
          <a:ln w="1143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5" name="Image Boy Scratching Head.jpg"/>
          <p:cNvPicPr>
            <a:picLocks noChangeAspect="1"/>
          </p:cNvPicPr>
          <p:nvPr/>
        </p:nvPicPr>
        <p:blipFill>
          <a:blip r:embed="rId2">
            <a:extLst/>
          </a:blip>
          <a:stretch>
            <a:fillRect/>
          </a:stretch>
        </p:blipFill>
        <p:spPr>
          <a:xfrm>
            <a:off x="8447904" y="2925004"/>
            <a:ext cx="5709950" cy="7169775"/>
          </a:xfrm>
          <a:prstGeom prst="rect">
            <a:avLst/>
          </a:prstGeom>
          <a:ln w="12700"/>
        </p:spPr>
      </p:pic>
      <p:sp>
        <p:nvSpPr>
          <p:cNvPr id="346" name="Shape 346"/>
          <p:cNvSpPr/>
          <p:nvPr>
            <p:ph type="title"/>
          </p:nvPr>
        </p:nvSpPr>
        <p:spPr>
          <a:xfrm>
            <a:off x="1174044" y="-221263"/>
            <a:ext cx="11049566" cy="1765260"/>
          </a:xfrm>
          <a:prstGeom prst="rect">
            <a:avLst/>
          </a:prstGeom>
        </p:spPr>
        <p:txBody>
          <a:bodyPr/>
          <a:lstStyle/>
          <a:p>
            <a:pPr>
              <a:defRPr sz="4200">
                <a:latin typeface="Gill Sans"/>
                <a:ea typeface="Gill Sans"/>
                <a:cs typeface="Gill Sans"/>
                <a:sym typeface="Gill Sans"/>
              </a:defRPr>
            </a:pPr>
            <a:r>
              <a:t>Do we give students a way of </a:t>
            </a:r>
            <a:r>
              <a:rPr>
                <a:solidFill>
                  <a:srgbClr val="E32400"/>
                </a:solidFill>
                <a:uFill>
                  <a:solidFill>
                    <a:srgbClr val="E32400"/>
                  </a:solidFill>
                </a:uFill>
              </a:rPr>
              <a:t>thinking </a:t>
            </a:r>
            <a:r>
              <a:rPr>
                <a:uFill>
                  <a:solidFill>
                    <a:srgbClr val="E32400"/>
                  </a:solidFill>
                </a:uFill>
              </a:rPr>
              <a:t>about</a:t>
            </a:r>
            <a:r>
              <a:t> characters?</a:t>
            </a:r>
          </a:p>
        </p:txBody>
      </p:sp>
      <p:pic>
        <p:nvPicPr>
          <p:cNvPr id="347" name="droppedImage.png"/>
          <p:cNvPicPr>
            <a:picLocks noChangeAspect="1"/>
          </p:cNvPicPr>
          <p:nvPr/>
        </p:nvPicPr>
        <p:blipFill>
          <a:blip r:embed="rId3">
            <a:extLst/>
          </a:blip>
          <a:stretch>
            <a:fillRect/>
          </a:stretch>
        </p:blipFill>
        <p:spPr>
          <a:xfrm>
            <a:off x="181153" y="2593522"/>
            <a:ext cx="8608428" cy="7008144"/>
          </a:xfrm>
          <a:prstGeom prst="rect">
            <a:avLst/>
          </a:prstGeom>
          <a:ln w="12700"/>
        </p:spPr>
      </p:pic>
      <p:sp>
        <p:nvSpPr>
          <p:cNvPr id="348" name="Shape 348"/>
          <p:cNvSpPr/>
          <p:nvPr/>
        </p:nvSpPr>
        <p:spPr>
          <a:xfrm>
            <a:off x="1415626" y="1389857"/>
            <a:ext cx="10215599"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4400">
                <a:latin typeface="SIL-Kai-Reg-Jian"/>
                <a:ea typeface="SIL-Kai-Reg-Jian"/>
                <a:cs typeface="SIL-Kai-Reg-Jian"/>
                <a:sym typeface="SIL-Kai-Reg-Jian"/>
              </a:defRPr>
            </a:lvl1pPr>
          </a:lstStyle>
          <a:p>
            <a:pPr/>
            <a:r>
              <a:t>我们有没有给学生一种思考汉字的方法？</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0" name="droppedImage.png"/>
          <p:cNvPicPr>
            <a:picLocks noChangeAspect="1"/>
          </p:cNvPicPr>
          <p:nvPr/>
        </p:nvPicPr>
        <p:blipFill>
          <a:blip r:embed="rId3">
            <a:extLst/>
          </a:blip>
          <a:stretch>
            <a:fillRect/>
          </a:stretch>
        </p:blipFill>
        <p:spPr>
          <a:xfrm>
            <a:off x="1553350" y="415431"/>
            <a:ext cx="10938028" cy="8904676"/>
          </a:xfrm>
          <a:prstGeom prst="rect">
            <a:avLst/>
          </a:prstGeom>
          <a:ln w="12700"/>
        </p:spPr>
      </p:pic>
      <p:sp>
        <p:nvSpPr>
          <p:cNvPr id="351" name="Shape 351"/>
          <p:cNvSpPr/>
          <p:nvPr/>
        </p:nvSpPr>
        <p:spPr>
          <a:xfrm>
            <a:off x="1643662" y="379306"/>
            <a:ext cx="975361" cy="577992"/>
          </a:xfrm>
          <a:prstGeom prst="rect">
            <a:avLst/>
          </a:prstGeom>
          <a:solidFill>
            <a:srgbClr val="00C5FF">
              <a:alpha val="54000"/>
            </a:srgbClr>
          </a:solidFill>
          <a:ln w="12700">
            <a:solidFill>
              <a:srgbClr val="000000">
                <a:alpha val="54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2" name="Shape 352"/>
          <p:cNvSpPr/>
          <p:nvPr/>
        </p:nvSpPr>
        <p:spPr>
          <a:xfrm>
            <a:off x="1643662" y="921173"/>
            <a:ext cx="975361" cy="577992"/>
          </a:xfrm>
          <a:prstGeom prst="rect">
            <a:avLst/>
          </a:prstGeom>
          <a:solidFill>
            <a:srgbClr val="FF94F5">
              <a:alpha val="44000"/>
            </a:srgbClr>
          </a:solidFill>
          <a:ln w="12700">
            <a:solidFill>
              <a:srgbClr val="000000">
                <a:alpha val="44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3" name="Shape 353"/>
          <p:cNvSpPr/>
          <p:nvPr/>
        </p:nvSpPr>
        <p:spPr>
          <a:xfrm>
            <a:off x="1607537" y="1661724"/>
            <a:ext cx="559930" cy="1047610"/>
          </a:xfrm>
          <a:prstGeom prst="rect">
            <a:avLst/>
          </a:prstGeom>
          <a:solidFill>
            <a:srgbClr val="56FA54">
              <a:alpha val="31000"/>
            </a:srgbClr>
          </a:solidFill>
          <a:ln w="12700">
            <a:solidFill>
              <a:srgbClr val="000000">
                <a:alpha val="3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4" name="Shape 354"/>
          <p:cNvSpPr/>
          <p:nvPr/>
        </p:nvSpPr>
        <p:spPr>
          <a:xfrm>
            <a:off x="2185528" y="1679786"/>
            <a:ext cx="559930" cy="1047610"/>
          </a:xfrm>
          <a:prstGeom prst="rect">
            <a:avLst/>
          </a:prstGeom>
          <a:solidFill>
            <a:srgbClr val="FF3A30">
              <a:alpha val="43000"/>
            </a:srgbClr>
          </a:solidFill>
          <a:ln w="12700">
            <a:solidFill>
              <a:srgbClr val="000000">
                <a:alpha val="43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5" name="Shape 355"/>
          <p:cNvSpPr/>
          <p:nvPr/>
        </p:nvSpPr>
        <p:spPr>
          <a:xfrm>
            <a:off x="1607537" y="2727395"/>
            <a:ext cx="559930" cy="1210170"/>
          </a:xfrm>
          <a:prstGeom prst="rect">
            <a:avLst/>
          </a:prstGeom>
          <a:solidFill>
            <a:srgbClr val="FFEC57">
              <a:alpha val="45000"/>
            </a:srgbClr>
          </a:solidFill>
          <a:ln w="12700">
            <a:solidFill>
              <a:srgbClr val="000000">
                <a:alpha val="45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6" name="Shape 356"/>
          <p:cNvSpPr/>
          <p:nvPr/>
        </p:nvSpPr>
        <p:spPr>
          <a:xfrm>
            <a:off x="2637084" y="343182"/>
            <a:ext cx="975361" cy="379307"/>
          </a:xfrm>
          <a:prstGeom prst="rect">
            <a:avLst/>
          </a:prstGeom>
          <a:solidFill>
            <a:srgbClr val="A076FF">
              <a:alpha val="31000"/>
            </a:srgbClr>
          </a:solidFill>
          <a:ln w="12700">
            <a:solidFill>
              <a:srgbClr val="000000">
                <a:alpha val="3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7" name="Shape 357"/>
          <p:cNvSpPr/>
          <p:nvPr/>
        </p:nvSpPr>
        <p:spPr>
          <a:xfrm>
            <a:off x="2637084" y="722488"/>
            <a:ext cx="975361" cy="885050"/>
          </a:xfrm>
          <a:prstGeom prst="rect">
            <a:avLst/>
          </a:prstGeom>
          <a:solidFill>
            <a:srgbClr val="FF8126">
              <a:alpha val="51000"/>
            </a:srgbClr>
          </a:solidFill>
          <a:ln w="12700">
            <a:solidFill>
              <a:srgbClr val="000000">
                <a:alpha val="5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8" name="Shape 358"/>
          <p:cNvSpPr/>
          <p:nvPr/>
        </p:nvSpPr>
        <p:spPr>
          <a:xfrm>
            <a:off x="2763519" y="2673208"/>
            <a:ext cx="975361" cy="307059"/>
          </a:xfrm>
          <a:prstGeom prst="rect">
            <a:avLst/>
          </a:prstGeom>
          <a:solidFill>
            <a:srgbClr val="A076FF">
              <a:alpha val="31000"/>
            </a:srgbClr>
          </a:solidFill>
          <a:ln w="12700">
            <a:solidFill>
              <a:srgbClr val="000000">
                <a:alpha val="3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59" name="Shape 359"/>
          <p:cNvSpPr/>
          <p:nvPr/>
        </p:nvSpPr>
        <p:spPr>
          <a:xfrm>
            <a:off x="2763519" y="1643662"/>
            <a:ext cx="975361" cy="234810"/>
          </a:xfrm>
          <a:prstGeom prst="rect">
            <a:avLst/>
          </a:prstGeom>
          <a:solidFill>
            <a:srgbClr val="A076FF">
              <a:alpha val="31000"/>
            </a:srgbClr>
          </a:solidFill>
          <a:ln w="12700">
            <a:solidFill>
              <a:srgbClr val="000000">
                <a:alpha val="3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60" name="Shape 360"/>
          <p:cNvSpPr/>
          <p:nvPr/>
        </p:nvSpPr>
        <p:spPr>
          <a:xfrm>
            <a:off x="2637084" y="3720817"/>
            <a:ext cx="975361" cy="379308"/>
          </a:xfrm>
          <a:prstGeom prst="rect">
            <a:avLst/>
          </a:prstGeom>
          <a:solidFill>
            <a:srgbClr val="A076FF">
              <a:alpha val="31000"/>
            </a:srgbClr>
          </a:solidFill>
          <a:ln w="12700">
            <a:solidFill>
              <a:srgbClr val="000000">
                <a:alpha val="3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61" name="Shape 361"/>
          <p:cNvSpPr/>
          <p:nvPr/>
        </p:nvSpPr>
        <p:spPr>
          <a:xfrm>
            <a:off x="2185528" y="2727395"/>
            <a:ext cx="559930" cy="1192108"/>
          </a:xfrm>
          <a:prstGeom prst="rect">
            <a:avLst/>
          </a:prstGeom>
          <a:solidFill>
            <a:srgbClr val="91FDF5">
              <a:alpha val="45000"/>
            </a:srgbClr>
          </a:solidFill>
          <a:ln w="12700">
            <a:solidFill>
              <a:srgbClr val="000000">
                <a:alpha val="45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62" name="Shape 362"/>
          <p:cNvSpPr/>
          <p:nvPr/>
        </p:nvSpPr>
        <p:spPr>
          <a:xfrm>
            <a:off x="2763519" y="1914595"/>
            <a:ext cx="975361" cy="758614"/>
          </a:xfrm>
          <a:prstGeom prst="rect">
            <a:avLst/>
          </a:prstGeom>
          <a:solidFill>
            <a:srgbClr val="FF8126">
              <a:alpha val="51000"/>
            </a:srgbClr>
          </a:solidFill>
          <a:ln w="12700">
            <a:solidFill>
              <a:srgbClr val="000000">
                <a:alpha val="5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363" name="Shape 363"/>
          <p:cNvSpPr/>
          <p:nvPr/>
        </p:nvSpPr>
        <p:spPr>
          <a:xfrm>
            <a:off x="2763519" y="2980266"/>
            <a:ext cx="975361" cy="704428"/>
          </a:xfrm>
          <a:prstGeom prst="rect">
            <a:avLst/>
          </a:prstGeom>
          <a:solidFill>
            <a:srgbClr val="FF8126">
              <a:alpha val="51000"/>
            </a:srgbClr>
          </a:solidFill>
          <a:ln w="12700">
            <a:solidFill>
              <a:srgbClr val="000000">
                <a:alpha val="51000"/>
              </a:srgbClr>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7" name="Screen Shot 2013-08-17 at 2.58.52 PM.png"/>
          <p:cNvPicPr>
            <a:picLocks noChangeAspect="1"/>
          </p:cNvPicPr>
          <p:nvPr/>
        </p:nvPicPr>
        <p:blipFill>
          <a:blip r:embed="rId2">
            <a:extLst/>
          </a:blip>
          <a:stretch>
            <a:fillRect/>
          </a:stretch>
        </p:blipFill>
        <p:spPr>
          <a:xfrm>
            <a:off x="-68799" y="254509"/>
            <a:ext cx="22760114" cy="2381271"/>
          </a:xfrm>
          <a:prstGeom prst="rect">
            <a:avLst/>
          </a:prstGeom>
          <a:ln w="12700"/>
        </p:spPr>
      </p:pic>
      <p:sp>
        <p:nvSpPr>
          <p:cNvPr id="368" name="Shape 368"/>
          <p:cNvSpPr/>
          <p:nvPr/>
        </p:nvSpPr>
        <p:spPr>
          <a:xfrm>
            <a:off x="11438164" y="254509"/>
            <a:ext cx="4283402" cy="2381271"/>
          </a:xfrm>
          <a:prstGeom prst="rect">
            <a:avLst/>
          </a:prstGeom>
          <a:solidFill>
            <a:srgbClr val="FFFFFF"/>
          </a:solidFill>
          <a:ln w="12700">
            <a:miter lim="400000"/>
          </a:ln>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pic>
        <p:nvPicPr>
          <p:cNvPr id="369" name="Screen Shot 2013-08-17 at 2.58.52 PM.png"/>
          <p:cNvPicPr>
            <a:picLocks noChangeAspect="1"/>
          </p:cNvPicPr>
          <p:nvPr/>
        </p:nvPicPr>
        <p:blipFill>
          <a:blip r:embed="rId2">
            <a:extLst/>
          </a:blip>
          <a:stretch>
            <a:fillRect/>
          </a:stretch>
        </p:blipFill>
        <p:spPr>
          <a:xfrm>
            <a:off x="-11121167" y="2477095"/>
            <a:ext cx="22760115" cy="2381271"/>
          </a:xfrm>
          <a:prstGeom prst="rect">
            <a:avLst/>
          </a:prstGeom>
          <a:ln w="12700"/>
        </p:spPr>
      </p:pic>
      <p:pic>
        <p:nvPicPr>
          <p:cNvPr id="370" name="Screen Shot 2013-08-17 at 2.58.52 PM.png"/>
          <p:cNvPicPr>
            <a:picLocks noChangeAspect="1"/>
          </p:cNvPicPr>
          <p:nvPr/>
        </p:nvPicPr>
        <p:blipFill>
          <a:blip r:embed="rId2">
            <a:extLst/>
          </a:blip>
          <a:stretch>
            <a:fillRect/>
          </a:stretch>
        </p:blipFill>
        <p:spPr>
          <a:xfrm>
            <a:off x="-11276810" y="7413462"/>
            <a:ext cx="22760114" cy="2381271"/>
          </a:xfrm>
          <a:prstGeom prst="rect">
            <a:avLst/>
          </a:prstGeom>
          <a:ln w="12700"/>
        </p:spPr>
      </p:pic>
      <p:pic>
        <p:nvPicPr>
          <p:cNvPr id="371" name="Screen Shot 2013-08-17 at 2.58.52 PM.png"/>
          <p:cNvPicPr>
            <a:picLocks noChangeAspect="1"/>
          </p:cNvPicPr>
          <p:nvPr/>
        </p:nvPicPr>
        <p:blipFill>
          <a:blip r:embed="rId2">
            <a:extLst/>
          </a:blip>
          <a:stretch>
            <a:fillRect/>
          </a:stretch>
        </p:blipFill>
        <p:spPr>
          <a:xfrm>
            <a:off x="-68799" y="5017940"/>
            <a:ext cx="22760114" cy="2381271"/>
          </a:xfrm>
          <a:prstGeom prst="rect">
            <a:avLst/>
          </a:prstGeom>
          <a:ln w="12700"/>
        </p:spPr>
      </p:pic>
      <p:sp>
        <p:nvSpPr>
          <p:cNvPr id="372" name="Shape 372"/>
          <p:cNvSpPr/>
          <p:nvPr/>
        </p:nvSpPr>
        <p:spPr>
          <a:xfrm>
            <a:off x="11392650" y="5305464"/>
            <a:ext cx="2117509" cy="2013746"/>
          </a:xfrm>
          <a:prstGeom prst="rect">
            <a:avLst/>
          </a:prstGeom>
          <a:solidFill>
            <a:srgbClr val="FFFFFF"/>
          </a:solidFill>
          <a:ln w="12700">
            <a:miter lim="400000"/>
          </a:ln>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nvSpPr>
        <p:spPr>
          <a:xfrm>
            <a:off x="1445399" y="2920382"/>
            <a:ext cx="1274798"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会</a:t>
            </a:r>
          </a:p>
        </p:txBody>
      </p:sp>
      <p:pic>
        <p:nvPicPr>
          <p:cNvPr id="375" name="Screen Shot 2013-08-17 at 2.58.52 PM.png"/>
          <p:cNvPicPr>
            <a:picLocks noChangeAspect="1"/>
          </p:cNvPicPr>
          <p:nvPr/>
        </p:nvPicPr>
        <p:blipFill>
          <a:blip r:embed="rId2">
            <a:extLst/>
          </a:blip>
          <a:stretch>
            <a:fillRect/>
          </a:stretch>
        </p:blipFill>
        <p:spPr>
          <a:xfrm>
            <a:off x="-10177" y="1648471"/>
            <a:ext cx="13025154" cy="1362753"/>
          </a:xfrm>
          <a:prstGeom prst="rect">
            <a:avLst/>
          </a:prstGeom>
          <a:ln w="12700"/>
        </p:spPr>
      </p:pic>
      <p:sp>
        <p:nvSpPr>
          <p:cNvPr id="376" name="Shape 376"/>
          <p:cNvSpPr/>
          <p:nvPr/>
        </p:nvSpPr>
        <p:spPr>
          <a:xfrm>
            <a:off x="10410621" y="2920382"/>
            <a:ext cx="1274798"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问</a:t>
            </a:r>
          </a:p>
        </p:txBody>
      </p:sp>
      <p:sp>
        <p:nvSpPr>
          <p:cNvPr id="377" name="Shape 377"/>
          <p:cNvSpPr/>
          <p:nvPr/>
        </p:nvSpPr>
        <p:spPr>
          <a:xfrm>
            <a:off x="4036829" y="2920382"/>
            <a:ext cx="12747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把</a:t>
            </a:r>
          </a:p>
        </p:txBody>
      </p:sp>
      <p:sp>
        <p:nvSpPr>
          <p:cNvPr id="378" name="Shape 378"/>
          <p:cNvSpPr/>
          <p:nvPr/>
        </p:nvSpPr>
        <p:spPr>
          <a:xfrm>
            <a:off x="2634212" y="2920382"/>
            <a:ext cx="12747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爱</a:t>
            </a:r>
          </a:p>
        </p:txBody>
      </p:sp>
      <p:sp>
        <p:nvSpPr>
          <p:cNvPr id="379" name="Shape 379"/>
          <p:cNvSpPr/>
          <p:nvPr/>
        </p:nvSpPr>
        <p:spPr>
          <a:xfrm>
            <a:off x="11653516" y="2920382"/>
            <a:ext cx="12747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国</a:t>
            </a:r>
          </a:p>
        </p:txBody>
      </p:sp>
      <p:sp>
        <p:nvSpPr>
          <p:cNvPr id="380" name="Shape 380"/>
          <p:cNvSpPr/>
          <p:nvPr/>
        </p:nvSpPr>
        <p:spPr>
          <a:xfrm>
            <a:off x="5439446" y="2920382"/>
            <a:ext cx="12747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测</a:t>
            </a:r>
          </a:p>
        </p:txBody>
      </p:sp>
      <p:sp>
        <p:nvSpPr>
          <p:cNvPr id="381" name="Shape 381"/>
          <p:cNvSpPr/>
          <p:nvPr/>
        </p:nvSpPr>
        <p:spPr>
          <a:xfrm>
            <a:off x="96063" y="3149633"/>
            <a:ext cx="1274798"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口</a:t>
            </a:r>
          </a:p>
        </p:txBody>
      </p:sp>
      <p:sp>
        <p:nvSpPr>
          <p:cNvPr id="382" name="Shape 382"/>
          <p:cNvSpPr/>
          <p:nvPr/>
        </p:nvSpPr>
        <p:spPr>
          <a:xfrm>
            <a:off x="6447245" y="2920382"/>
            <a:ext cx="1274799"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这</a:t>
            </a:r>
          </a:p>
        </p:txBody>
      </p:sp>
      <p:sp>
        <p:nvSpPr>
          <p:cNvPr id="383" name="Shape 383"/>
          <p:cNvSpPr/>
          <p:nvPr/>
        </p:nvSpPr>
        <p:spPr>
          <a:xfrm>
            <a:off x="7845173" y="2920382"/>
            <a:ext cx="1274798" cy="1262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8800">
                <a:latin typeface="SIL-Kai-Reg-Jian"/>
                <a:ea typeface="SIL-Kai-Reg-Jian"/>
                <a:cs typeface="SIL-Kai-Reg-Jian"/>
                <a:sym typeface="SIL-Kai-Reg-Jian"/>
              </a:defRPr>
            </a:lvl1pPr>
          </a:lstStyle>
          <a:p>
            <a:pPr/>
            <a:r>
              <a:t>店</a:t>
            </a:r>
          </a:p>
        </p:txBody>
      </p:sp>
      <p:sp>
        <p:nvSpPr>
          <p:cNvPr id="384" name="Shape 384"/>
          <p:cNvSpPr/>
          <p:nvPr/>
        </p:nvSpPr>
        <p:spPr>
          <a:xfrm>
            <a:off x="11628116" y="8146921"/>
            <a:ext cx="1325599" cy="13128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9200">
                <a:latin typeface="SIL-Kai-Reg-Jian"/>
                <a:ea typeface="SIL-Kai-Reg-Jian"/>
                <a:cs typeface="SIL-Kai-Reg-Jian"/>
                <a:sym typeface="SIL-Kai-Reg-Jian"/>
              </a:defRPr>
            </a:lvl1pPr>
          </a:lstStyle>
          <a:p>
            <a:pPr/>
            <a:r>
              <a:t>区</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nvSpPr>
        <p:spPr>
          <a:xfrm>
            <a:off x="29218" y="-18594"/>
            <a:ext cx="13320547" cy="10047310"/>
          </a:xfrm>
          <a:prstGeom prst="rect">
            <a:avLst/>
          </a:prstGeom>
          <a:solidFill>
            <a:schemeClr val="accent5"/>
          </a:solidFill>
          <a:ln w="12700">
            <a:miter lim="400000"/>
          </a:ln>
          <a:effectLst>
            <a:outerShdw sx="100000" sy="100000" kx="0" ky="0" algn="b" rotWithShape="0" blurRad="50800" dist="25400" dir="540000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7" name="Shape 387"/>
          <p:cNvSpPr/>
          <p:nvPr/>
        </p:nvSpPr>
        <p:spPr>
          <a:xfrm>
            <a:off x="4137257" y="2845762"/>
            <a:ext cx="5104469" cy="1719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10800">
                <a:solidFill>
                  <a:srgbClr val="FFFFFF"/>
                </a:solidFill>
                <a:latin typeface="Gill Sans"/>
                <a:ea typeface="Gill Sans"/>
                <a:cs typeface="Gill Sans"/>
                <a:sym typeface="Gill Sans"/>
              </a:defRPr>
            </a:lvl1pPr>
          </a:lstStyle>
          <a:p>
            <a:pPr/>
            <a:r>
              <a:t>STAGE 2</a:t>
            </a:r>
          </a:p>
        </p:txBody>
      </p:sp>
      <p:sp>
        <p:nvSpPr>
          <p:cNvPr id="388" name="Shape 388"/>
          <p:cNvSpPr/>
          <p:nvPr/>
        </p:nvSpPr>
        <p:spPr>
          <a:xfrm>
            <a:off x="5012266" y="4475611"/>
            <a:ext cx="2900399" cy="10588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7200">
                <a:solidFill>
                  <a:srgbClr val="FFFFFF"/>
                </a:solidFill>
                <a:latin typeface="SIL-Kai-Reg-Jian"/>
                <a:ea typeface="SIL-Kai-Reg-Jian"/>
                <a:cs typeface="SIL-Kai-Reg-Jian"/>
                <a:sym typeface="SIL-Kai-Reg-Jian"/>
              </a:defRPr>
            </a:lvl1pPr>
          </a:lstStyle>
          <a:p>
            <a:pPr/>
            <a:r>
              <a:t>第二步</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0" name="droppedImage.png"/>
          <p:cNvPicPr>
            <a:picLocks noChangeAspect="1"/>
          </p:cNvPicPr>
          <p:nvPr/>
        </p:nvPicPr>
        <p:blipFill>
          <a:blip r:embed="rId2">
            <a:extLst/>
          </a:blip>
          <a:stretch>
            <a:fillRect/>
          </a:stretch>
        </p:blipFill>
        <p:spPr>
          <a:xfrm>
            <a:off x="-148665" y="-62142"/>
            <a:ext cx="14831657" cy="9877885"/>
          </a:xfrm>
          <a:prstGeom prst="rect">
            <a:avLst/>
          </a:prstGeom>
          <a:ln w="12700"/>
        </p:spPr>
      </p:pic>
      <p:sp>
        <p:nvSpPr>
          <p:cNvPr id="391" name="Shape 391"/>
          <p:cNvSpPr/>
          <p:nvPr>
            <p:ph type="title"/>
          </p:nvPr>
        </p:nvSpPr>
        <p:spPr>
          <a:xfrm>
            <a:off x="-389467" y="-134050"/>
            <a:ext cx="13476542" cy="1341114"/>
          </a:xfrm>
          <a:prstGeom prst="rect">
            <a:avLst/>
          </a:prstGeom>
          <a:solidFill>
            <a:srgbClr val="FFFFFF"/>
          </a:solidFill>
        </p:spPr>
        <p:txBody>
          <a:bodyPr/>
          <a:lstStyle/>
          <a:p>
            <a:pPr>
              <a:defRPr sz="5400">
                <a:latin typeface="Gill Sans"/>
                <a:ea typeface="Gill Sans"/>
                <a:cs typeface="Gill Sans"/>
                <a:sym typeface="Gill Sans"/>
              </a:defRPr>
            </a:pPr>
            <a:r>
              <a:t>The </a:t>
            </a:r>
            <a:r>
              <a:rPr>
                <a:solidFill>
                  <a:srgbClr val="FF2600"/>
                </a:solidFill>
                <a:uFill>
                  <a:solidFill>
                    <a:srgbClr val="FF2600"/>
                  </a:solidFill>
                </a:uFill>
              </a:rPr>
              <a:t>SECRET</a:t>
            </a:r>
            <a:r>
              <a:t> of Chinese characters.</a:t>
            </a:r>
          </a:p>
        </p:txBody>
      </p:sp>
      <p:sp>
        <p:nvSpPr>
          <p:cNvPr id="392" name="Shape 392"/>
          <p:cNvSpPr/>
          <p:nvPr/>
        </p:nvSpPr>
        <p:spPr>
          <a:xfrm>
            <a:off x="-62719" y="1064319"/>
            <a:ext cx="13130238" cy="105889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defTabSz="577991">
              <a:defRPr sz="7200">
                <a:latin typeface="SIL-Kai-Reg-Jian"/>
                <a:ea typeface="SIL-Kai-Reg-Jian"/>
                <a:cs typeface="SIL-Kai-Reg-Jian"/>
                <a:sym typeface="SIL-Kai-Reg-Jian"/>
              </a:defRPr>
            </a:lvl1pPr>
          </a:lstStyle>
          <a:p>
            <a:pPr/>
            <a:r>
              <a:t>汉字的秘密</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307057" y="-72250"/>
            <a:ext cx="13004801" cy="13781477"/>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3400">
                <a:uFill>
                  <a:solidFill>
                    <a:srgbClr val="000000"/>
                  </a:solidFill>
                </a:uFill>
                <a:latin typeface="Times New Roman"/>
                <a:ea typeface="Times New Roman"/>
                <a:cs typeface="Times New Roman"/>
                <a:sym typeface="Times New Roman"/>
              </a:defRPr>
            </a:lvl1pPr>
          </a:lstStyle>
          <a:p>
            <a:pPr/>
            <a:r>
              <a:t>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高高 高 高 高 高 高 高 高 高 高 高 高 高 高 高 高 高 高 高 高 高 高 高高 高 高 高 高 高 高 高 高 高 高 高 高 高 高 高 高 高 高 高 高 高 高 高 高 高 高 高 高 高 高 高高 高 高 高 高 高 高 高 高 高 高 高 高 高高 高 高 高 高 高 高 高 高 高 高 高 高 高 高 高 高 高 高 高 高 高 高 高 高 高 高 高 高 高 高 高 高 高 高高 高 高 高 高 高 高 高 高 高 高 高 高 高 高 高 高 高 高 高 高 高 高 高 高 高 高 高 高 高 高 高 高 高 高 高 高 高 高 高 高 高 高 高 高 高高 高 </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174"/>
                                        </p:tgtEl>
                                        <p:attrNameLst>
                                          <p:attrName>style.visibility</p:attrName>
                                        </p:attrNameLst>
                                      </p:cBhvr>
                                      <p:to>
                                        <p:strVal val="visible"/>
                                      </p:to>
                                    </p:set>
                                    <p:anim calcmode="lin" valueType="num">
                                      <p:cBhvr>
                                        <p:cTn id="7" dur="2000" fill="hold"/>
                                        <p:tgtEl>
                                          <p:spTgt spid="174"/>
                                        </p:tgtEl>
                                        <p:attrNameLst>
                                          <p:attrName>ppt_w</p:attrName>
                                        </p:attrNameLst>
                                      </p:cBhvr>
                                      <p:tavLst>
                                        <p:tav tm="0" fmla="#ppt_w*sin(2.5*pi*$)">
                                          <p:val>
                                            <p:fltVal val="0"/>
                                          </p:val>
                                        </p:tav>
                                        <p:tav tm="100000">
                                          <p:val>
                                            <p:fltVal val="1"/>
                                          </p:val>
                                        </p:tav>
                                      </p:tavLst>
                                    </p:anim>
                                    <p:anim calcmode="lin" valueType="num">
                                      <p:cBhvr>
                                        <p:cTn id="8" dur="2000" fill="hold"/>
                                        <p:tgtEl>
                                          <p:spTgt spid="1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4" name="droppedImage.png"/>
          <p:cNvPicPr>
            <a:picLocks noChangeAspect="1"/>
          </p:cNvPicPr>
          <p:nvPr/>
        </p:nvPicPr>
        <p:blipFill>
          <a:blip r:embed="rId3">
            <a:extLst/>
          </a:blip>
          <a:stretch>
            <a:fillRect/>
          </a:stretch>
        </p:blipFill>
        <p:spPr>
          <a:xfrm>
            <a:off x="1221001" y="1832204"/>
            <a:ext cx="10562798" cy="8615049"/>
          </a:xfrm>
          <a:prstGeom prst="rect">
            <a:avLst/>
          </a:prstGeom>
        </p:spPr>
      </p:pic>
      <p:sp>
        <p:nvSpPr>
          <p:cNvPr id="395" name="Shape 395"/>
          <p:cNvSpPr/>
          <p:nvPr>
            <p:ph type="title"/>
          </p:nvPr>
        </p:nvSpPr>
        <p:spPr>
          <a:xfrm>
            <a:off x="1318542" y="-546383"/>
            <a:ext cx="11049565" cy="2280357"/>
          </a:xfrm>
          <a:prstGeom prst="rect">
            <a:avLst/>
          </a:prstGeom>
        </p:spPr>
        <p:txBody>
          <a:bodyPr/>
          <a:lstStyle>
            <a:lvl1pPr marL="55751" marR="55751" defTabSz="650240">
              <a:defRPr sz="5000">
                <a:latin typeface="Gill Sans"/>
                <a:ea typeface="Gill Sans"/>
                <a:cs typeface="Gill Sans"/>
                <a:sym typeface="Gill Sans"/>
              </a:defRPr>
            </a:lvl1pPr>
          </a:lstStyle>
          <a:p>
            <a:pPr/>
            <a:r>
              <a:t>The Building Blocks</a:t>
            </a:r>
          </a:p>
        </p:txBody>
      </p:sp>
      <p:sp>
        <p:nvSpPr>
          <p:cNvPr id="396" name="Shape 396"/>
          <p:cNvSpPr/>
          <p:nvPr/>
        </p:nvSpPr>
        <p:spPr>
          <a:xfrm>
            <a:off x="2372429" y="1019791"/>
            <a:ext cx="11054081" cy="8001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650240" indent="-650240" algn="l" defTabSz="650240">
              <a:lnSpc>
                <a:spcPts val="9900"/>
              </a:lnSpc>
              <a:tabLst>
                <a:tab pos="190500" algn="l"/>
                <a:tab pos="647700" algn="l"/>
              </a:tabLst>
              <a:defRPr sz="5000">
                <a:latin typeface="SIL-Kai-Reg-Jian"/>
                <a:ea typeface="SIL-Kai-Reg-Jian"/>
                <a:cs typeface="SIL-Kai-Reg-Jian"/>
                <a:sym typeface="SIL-Kai-Reg-Jian"/>
              </a:defRPr>
            </a:lvl1pPr>
          </a:lstStyle>
          <a:p>
            <a:pPr/>
            <a:r>
              <a:t>建筑积木或者中文偏旁部首</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0" name="chinese-teachers.jpg"/>
          <p:cNvPicPr>
            <a:picLocks noChangeAspect="1"/>
          </p:cNvPicPr>
          <p:nvPr/>
        </p:nvPicPr>
        <p:blipFill>
          <a:blip r:embed="rId2">
            <a:extLst/>
          </a:blip>
          <a:stretch>
            <a:fillRect/>
          </a:stretch>
        </p:blipFill>
        <p:spPr>
          <a:xfrm>
            <a:off x="-43579" y="-71182"/>
            <a:ext cx="14843946" cy="9895964"/>
          </a:xfrm>
          <a:prstGeom prst="rect">
            <a:avLst/>
          </a:prstGeom>
          <a:ln w="12700">
            <a:miter lim="400000"/>
          </a:ln>
        </p:spPr>
      </p:pic>
      <p:sp>
        <p:nvSpPr>
          <p:cNvPr id="401" name="Shape 401"/>
          <p:cNvSpPr/>
          <p:nvPr/>
        </p:nvSpPr>
        <p:spPr>
          <a:xfrm>
            <a:off x="3016891" y="1299736"/>
            <a:ext cx="1655225" cy="1876902"/>
          </a:xfrm>
          <a:prstGeom prst="ellipse">
            <a:avLst/>
          </a:prstGeom>
          <a:solidFill>
            <a:schemeClr val="accent3">
              <a:satOff val="18648"/>
              <a:lumOff val="5971"/>
              <a:alpha val="50652"/>
            </a:schemeClr>
          </a:solidFill>
          <a:ln w="12700">
            <a:miter lim="400000"/>
          </a:ln>
          <a:effectLst>
            <a:outerShdw sx="100000" sy="100000" kx="0" ky="0" algn="b" rotWithShape="0" blurRad="50800" dist="25400" dir="5400000">
              <a:srgbClr val="000000">
                <a:alpha val="28245"/>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2" name="Shape 402"/>
          <p:cNvSpPr/>
          <p:nvPr/>
        </p:nvSpPr>
        <p:spPr>
          <a:xfrm>
            <a:off x="7686463" y="1377485"/>
            <a:ext cx="1019121" cy="1048800"/>
          </a:xfrm>
          <a:prstGeom prst="ellipse">
            <a:avLst/>
          </a:prstGeom>
          <a:blipFill>
            <a:blip r:embed="rId3">
              <a:alphaModFix amt="50652"/>
            </a:blip>
          </a:blipFill>
          <a:ln w="12700">
            <a:miter lim="400000"/>
          </a:ln>
          <a:effectLst>
            <a:outerShdw sx="100000" sy="100000" kx="0" ky="0" algn="b" rotWithShape="0" blurRad="50800" dist="25400" dir="5400000">
              <a:srgbClr val="000000">
                <a:alpha val="28245"/>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3" name="Shape 403"/>
          <p:cNvSpPr/>
          <p:nvPr/>
        </p:nvSpPr>
        <p:spPr>
          <a:xfrm>
            <a:off x="8170758" y="6573749"/>
            <a:ext cx="1019121" cy="1563251"/>
          </a:xfrm>
          <a:prstGeom prst="ellipse">
            <a:avLst/>
          </a:prstGeom>
          <a:solidFill>
            <a:schemeClr val="accent3">
              <a:satOff val="18648"/>
              <a:lumOff val="5971"/>
              <a:alpha val="30373"/>
            </a:schemeClr>
          </a:solidFill>
          <a:ln w="12700">
            <a:miter lim="400000"/>
          </a:ln>
          <a:effectLst>
            <a:outerShdw sx="100000" sy="100000" kx="0" ky="0" algn="b" rotWithShape="0" blurRad="63500" dist="12700" dir="0">
              <a:srgbClr val="000000">
                <a:alpha val="50000"/>
              </a:srgbClr>
            </a:outerShdw>
          </a:effectLst>
        </p:spPr>
        <p:txBody>
          <a:bodyPr lIns="72248" tIns="72248" rIns="72248" bIns="72248" anchor="ctr"/>
          <a:lstStyle/>
          <a:p>
            <a:pPr defTabSz="577991">
              <a:defRPr sz="38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5" name="6489328671_9370165d30_o.jpg"/>
          <p:cNvPicPr>
            <a:picLocks noChangeAspect="1"/>
          </p:cNvPicPr>
          <p:nvPr/>
        </p:nvPicPr>
        <p:blipFill>
          <a:blip r:embed="rId3">
            <a:extLst/>
          </a:blip>
          <a:stretch>
            <a:fillRect/>
          </a:stretch>
        </p:blipFill>
        <p:spPr>
          <a:xfrm>
            <a:off x="-6022" y="-4516"/>
            <a:ext cx="13016844" cy="9762632"/>
          </a:xfrm>
          <a:prstGeom prst="rect">
            <a:avLst/>
          </a:prstGeom>
          <a:ln w="12700"/>
        </p:spPr>
      </p:pic>
      <p:sp>
        <p:nvSpPr>
          <p:cNvPr id="406" name="Shape 406"/>
          <p:cNvSpPr/>
          <p:nvPr>
            <p:ph type="title"/>
          </p:nvPr>
        </p:nvSpPr>
        <p:spPr>
          <a:xfrm>
            <a:off x="-61255" y="7389216"/>
            <a:ext cx="13127310" cy="1210170"/>
          </a:xfrm>
          <a:prstGeom prst="rect">
            <a:avLst/>
          </a:prstGeom>
          <a:solidFill>
            <a:srgbClr val="FFFFFF"/>
          </a:solidFill>
        </p:spPr>
        <p:txBody>
          <a:bodyPr/>
          <a:lstStyle/>
          <a:p>
            <a:pPr>
              <a:defRPr sz="4400">
                <a:latin typeface="Futura"/>
                <a:ea typeface="Futura"/>
                <a:cs typeface="Futura"/>
                <a:sym typeface="Futura"/>
              </a:defRPr>
            </a:pPr>
            <a:r>
              <a:t>Make Students </a:t>
            </a:r>
            <a:r>
              <a:rPr>
                <a:solidFill>
                  <a:srgbClr val="FF2600"/>
                </a:solidFill>
                <a:uFill>
                  <a:solidFill>
                    <a:srgbClr val="FF2600"/>
                  </a:solidFill>
                </a:uFill>
              </a:rPr>
              <a:t>INSIDERS</a:t>
            </a:r>
            <a:r>
              <a:t> of  Chinese characters</a:t>
            </a:r>
          </a:p>
        </p:txBody>
      </p:sp>
      <p:sp>
        <p:nvSpPr>
          <p:cNvPr id="407" name="Shape 407"/>
          <p:cNvSpPr/>
          <p:nvPr/>
        </p:nvSpPr>
        <p:spPr>
          <a:xfrm>
            <a:off x="9482754" y="3070577"/>
            <a:ext cx="3431780" cy="2781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7" y="0"/>
                </a:moveTo>
                <a:cubicBezTo>
                  <a:pt x="5633" y="0"/>
                  <a:pt x="2273" y="4145"/>
                  <a:pt x="2273" y="9258"/>
                </a:cubicBezTo>
                <a:lnTo>
                  <a:pt x="2273" y="11837"/>
                </a:lnTo>
                <a:lnTo>
                  <a:pt x="0" y="14025"/>
                </a:lnTo>
                <a:lnTo>
                  <a:pt x="2540" y="14762"/>
                </a:lnTo>
                <a:cubicBezTo>
                  <a:pt x="3404" y="18698"/>
                  <a:pt x="6313" y="21600"/>
                  <a:pt x="9777" y="21600"/>
                </a:cubicBezTo>
                <a:lnTo>
                  <a:pt x="14096" y="21600"/>
                </a:lnTo>
                <a:cubicBezTo>
                  <a:pt x="18240" y="21600"/>
                  <a:pt x="21600" y="17455"/>
                  <a:pt x="21600" y="12342"/>
                </a:cubicBezTo>
                <a:lnTo>
                  <a:pt x="21600" y="9258"/>
                </a:lnTo>
                <a:cubicBezTo>
                  <a:pt x="21600" y="4145"/>
                  <a:pt x="18240" y="0"/>
                  <a:pt x="14096" y="0"/>
                </a:cubicBezTo>
                <a:lnTo>
                  <a:pt x="9777" y="0"/>
                </a:lnTo>
                <a:close/>
              </a:path>
            </a:pathLst>
          </a:custGeom>
          <a:solidFill>
            <a:srgbClr val="00C5FF"/>
          </a:solidFill>
          <a:ln w="12700">
            <a:solidFill>
              <a:srgbClr val="000000"/>
            </a:solidFill>
          </a:ln>
          <a:extLst>
            <a:ext uri="{C572A759-6A51-4108-AA02-DFA0A04FC94B}">
              <ma14:wrappingTextBoxFlag xmlns:ma14="http://schemas.microsoft.com/office/mac/drawingml/2011/main" val="1"/>
            </a:ext>
          </a:extLst>
        </p:spPr>
        <p:txBody>
          <a:bodyPr lIns="72248" tIns="72248" rIns="72248" bIns="72248" anchor="ctr"/>
          <a:lstStyle>
            <a:lvl1pPr marL="57799" marR="57799" algn="l" defTabSz="650240">
              <a:defRPr sz="6800">
                <a:solidFill>
                  <a:srgbClr val="11053B"/>
                </a:solidFill>
                <a:uFill>
                  <a:solidFill>
                    <a:srgbClr val="11053B"/>
                  </a:solidFill>
                </a:uFill>
                <a:latin typeface="Gill Sans"/>
                <a:ea typeface="Gill Sans"/>
                <a:cs typeface="Gill Sans"/>
                <a:sym typeface="Gill Sans"/>
              </a:defRPr>
            </a:lvl1pPr>
          </a:lstStyle>
          <a:p>
            <a:pPr/>
            <a:r>
              <a:t>Ah hah!</a:t>
            </a:r>
          </a:p>
        </p:txBody>
      </p:sp>
      <p:sp>
        <p:nvSpPr>
          <p:cNvPr id="408" name="Shape 408"/>
          <p:cNvSpPr/>
          <p:nvPr/>
        </p:nvSpPr>
        <p:spPr>
          <a:xfrm>
            <a:off x="-426426" y="8567972"/>
            <a:ext cx="13575725" cy="103349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R="650240" defTabSz="650240">
              <a:defRPr sz="7000">
                <a:latin typeface="SIL-Kai-Reg-Jian"/>
                <a:ea typeface="SIL-Kai-Reg-Jian"/>
                <a:cs typeface="SIL-Kai-Reg-Jian"/>
                <a:sym typeface="SIL-Kai-Reg-Jian"/>
              </a:defRPr>
            </a:lvl1pPr>
          </a:lstStyle>
          <a:p>
            <a:pPr/>
            <a:r>
              <a:t>让学生变成汉字的内行</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2" name="14feb5eef366116e13fe21.jpg"/>
          <p:cNvPicPr>
            <a:picLocks noChangeAspect="1"/>
          </p:cNvPicPr>
          <p:nvPr/>
        </p:nvPicPr>
        <p:blipFill>
          <a:blip r:embed="rId2">
            <a:extLst/>
          </a:blip>
          <a:stretch>
            <a:fillRect/>
          </a:stretch>
        </p:blipFill>
        <p:spPr>
          <a:xfrm>
            <a:off x="42594" y="68814"/>
            <a:ext cx="13456963" cy="10056022"/>
          </a:xfrm>
          <a:prstGeom prst="rect">
            <a:avLst/>
          </a:prstGeom>
          <a:ln w="12700"/>
        </p:spPr>
      </p:pic>
      <p:sp>
        <p:nvSpPr>
          <p:cNvPr id="413" name="Shape 413"/>
          <p:cNvSpPr/>
          <p:nvPr>
            <p:ph type="body" sz="half" idx="1"/>
          </p:nvPr>
        </p:nvSpPr>
        <p:spPr>
          <a:xfrm>
            <a:off x="-501639" y="173860"/>
            <a:ext cx="13546668" cy="3467948"/>
          </a:xfrm>
          <a:prstGeom prst="rect">
            <a:avLst/>
          </a:prstGeom>
        </p:spPr>
        <p:txBody>
          <a:bodyPr/>
          <a:lstStyle/>
          <a:p>
            <a:pPr marL="0" indent="39199">
              <a:buSzTx/>
              <a:buNone/>
              <a:defRPr sz="3200">
                <a:latin typeface="Gill Sans"/>
                <a:ea typeface="Gill Sans"/>
                <a:cs typeface="Gill Sans"/>
                <a:sym typeface="Gill Sans"/>
              </a:defRPr>
            </a:pPr>
            <a:r>
              <a:t>From Day 1, students are engaged in </a:t>
            </a:r>
            <a:r>
              <a:rPr>
                <a:solidFill>
                  <a:srgbClr val="FF4013"/>
                </a:solidFill>
                <a:uFill>
                  <a:solidFill>
                    <a:srgbClr val="FF4013"/>
                  </a:solidFill>
                </a:uFill>
              </a:rPr>
              <a:t>exploring</a:t>
            </a:r>
            <a:r>
              <a:t> characters using radicals.</a:t>
            </a:r>
          </a:p>
          <a:p>
            <a:pPr marL="0" indent="39199">
              <a:buSzTx/>
              <a:buNone/>
              <a:defRPr sz="4400">
                <a:solidFill>
                  <a:srgbClr val="11053B"/>
                </a:solidFill>
                <a:uFill>
                  <a:solidFill>
                    <a:srgbClr val="11053B"/>
                  </a:solidFill>
                </a:uFill>
                <a:latin typeface="Gill Sans"/>
                <a:ea typeface="Gill Sans"/>
                <a:cs typeface="Gill Sans"/>
                <a:sym typeface="Gill Sans"/>
              </a:defRPr>
            </a:pPr>
            <a:r>
              <a:rPr>
                <a:latin typeface="SIL-Kai-Reg-Jian"/>
                <a:ea typeface="SIL-Kai-Reg-Jian"/>
                <a:cs typeface="SIL-Kai-Reg-Jian"/>
                <a:sym typeface="SIL-Kai-Reg-Jian"/>
              </a:rPr>
              <a:t>从第一天开始，学生就很投入的探索汉字的部首。</a:t>
            </a: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5" name="droppedImage.tiff"/>
          <p:cNvPicPr>
            <a:picLocks noChangeAspect="1"/>
          </p:cNvPicPr>
          <p:nvPr/>
        </p:nvPicPr>
        <p:blipFill>
          <a:blip r:embed="rId2">
            <a:extLst/>
          </a:blip>
          <a:stretch>
            <a:fillRect/>
          </a:stretch>
        </p:blipFill>
        <p:spPr>
          <a:xfrm>
            <a:off x="-302537" y="72093"/>
            <a:ext cx="12812549" cy="9609414"/>
          </a:xfrm>
          <a:prstGeom prst="rect">
            <a:avLst/>
          </a:prstGeom>
          <a:ln w="12700"/>
        </p:spPr>
      </p:pic>
      <p:sp>
        <p:nvSpPr>
          <p:cNvPr id="416" name="Shape 416"/>
          <p:cNvSpPr/>
          <p:nvPr/>
        </p:nvSpPr>
        <p:spPr>
          <a:xfrm>
            <a:off x="1034279" y="-60755"/>
            <a:ext cx="10138917" cy="8890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p>
            <a:pPr lvl="1" marR="55751" indent="39199" algn="l" defTabSz="650240">
              <a:spcBef>
                <a:spcPts val="1100"/>
              </a:spcBef>
              <a:buClr>
                <a:srgbClr val="000000"/>
              </a:buClr>
              <a:buFont typeface="Times New Roman"/>
              <a:defRPr sz="5000">
                <a:uFill>
                  <a:solidFill>
                    <a:srgbClr val="000000"/>
                  </a:solidFill>
                </a:uFill>
                <a:latin typeface="Gill Sans"/>
                <a:ea typeface="Gill Sans"/>
                <a:cs typeface="Gill Sans"/>
                <a:sym typeface="Gill Sans"/>
              </a:defRPr>
            </a:pPr>
            <a:r>
              <a:t>Radicals are what </a:t>
            </a:r>
            <a:r>
              <a:rPr>
                <a:solidFill>
                  <a:srgbClr val="FF4013"/>
                </a:solidFill>
                <a:uFill>
                  <a:solidFill>
                    <a:srgbClr val="FF4013"/>
                  </a:solidFill>
                </a:uFill>
              </a:rPr>
              <a:t>unlock</a:t>
            </a:r>
            <a:r>
              <a:t> characters</a:t>
            </a:r>
          </a:p>
        </p:txBody>
      </p:sp>
      <p:sp>
        <p:nvSpPr>
          <p:cNvPr id="417" name="Shape 417"/>
          <p:cNvSpPr/>
          <p:nvPr/>
        </p:nvSpPr>
        <p:spPr>
          <a:xfrm>
            <a:off x="2771257" y="728767"/>
            <a:ext cx="6664961" cy="8001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R="650240" algn="l" defTabSz="650240">
              <a:defRPr sz="5000">
                <a:latin typeface="SIL-Kai-Reg-Jian"/>
                <a:ea typeface="SIL-Kai-Reg-Jian"/>
                <a:cs typeface="SIL-Kai-Reg-Jian"/>
                <a:sym typeface="SIL-Kai-Reg-Jian"/>
              </a:defRPr>
            </a:lvl1pPr>
          </a:lstStyle>
          <a:p>
            <a:pPr/>
            <a:r>
              <a:t>部首是解锁汉字的钥匙</a:t>
            </a:r>
          </a:p>
        </p:txBody>
      </p:sp>
      <p:sp>
        <p:nvSpPr>
          <p:cNvPr id="418" name="Shape 418"/>
          <p:cNvSpPr/>
          <p:nvPr/>
        </p:nvSpPr>
        <p:spPr>
          <a:xfrm>
            <a:off x="5418259" y="4102838"/>
            <a:ext cx="1833599" cy="9826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6600">
                <a:latin typeface="SIL-Kai-Reg-Jian"/>
                <a:ea typeface="SIL-Kai-Reg-Jian"/>
                <a:cs typeface="SIL-Kai-Reg-Jian"/>
                <a:sym typeface="SIL-Kai-Reg-Jian"/>
              </a:defRPr>
            </a:lvl1pPr>
          </a:lstStyle>
          <a:p>
            <a:pPr/>
            <a:r>
              <a:t>部首</a:t>
            </a: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nvSpPr>
        <p:spPr>
          <a:xfrm>
            <a:off x="1101795" y="379306"/>
            <a:ext cx="10348467" cy="8890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p>
            <a:pPr lvl="1" marL="515449" marR="55751" indent="-476250" algn="l" defTabSz="650240">
              <a:spcBef>
                <a:spcPts val="1100"/>
              </a:spcBef>
              <a:buClr>
                <a:srgbClr val="000000"/>
              </a:buClr>
              <a:buSzPct val="100000"/>
              <a:buFont typeface="Times New Roman"/>
              <a:buChar char="•"/>
              <a:defRPr sz="5000">
                <a:uFill>
                  <a:solidFill>
                    <a:srgbClr val="000000"/>
                  </a:solidFill>
                </a:uFill>
                <a:latin typeface="Gill Sans"/>
                <a:ea typeface="Gill Sans"/>
                <a:cs typeface="Gill Sans"/>
                <a:sym typeface="Gill Sans"/>
              </a:defRPr>
            </a:pPr>
            <a:r>
              <a:t>Radicals provide </a:t>
            </a:r>
            <a:r>
              <a:rPr>
                <a:solidFill>
                  <a:srgbClr val="FF4013"/>
                </a:solidFill>
                <a:uFill>
                  <a:solidFill>
                    <a:srgbClr val="FF4013"/>
                  </a:solidFill>
                </a:uFill>
              </a:rPr>
              <a:t>‘hooks’</a:t>
            </a:r>
            <a:r>
              <a:t> for memory</a:t>
            </a:r>
          </a:p>
        </p:txBody>
      </p:sp>
      <p:sp>
        <p:nvSpPr>
          <p:cNvPr id="421" name="Shape 421"/>
          <p:cNvSpPr/>
          <p:nvPr/>
        </p:nvSpPr>
        <p:spPr>
          <a:xfrm>
            <a:off x="2022968" y="1589475"/>
            <a:ext cx="9265922" cy="8001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R="650240" algn="l" defTabSz="650240">
              <a:defRPr sz="5000">
                <a:latin typeface="SIL-Kai-Reg-Jian"/>
                <a:ea typeface="SIL-Kai-Reg-Jian"/>
                <a:cs typeface="SIL-Kai-Reg-Jian"/>
                <a:sym typeface="SIL-Kai-Reg-Jian"/>
              </a:defRPr>
            </a:lvl1pPr>
          </a:lstStyle>
          <a:p>
            <a:pPr/>
            <a:r>
              <a:t>部首提供了和记忆的“连结点”</a:t>
            </a:r>
          </a:p>
        </p:txBody>
      </p:sp>
      <p:pic>
        <p:nvPicPr>
          <p:cNvPr id="422" name="brain-fitness-2.jpg"/>
          <p:cNvPicPr>
            <a:picLocks noChangeAspect="1"/>
          </p:cNvPicPr>
          <p:nvPr/>
        </p:nvPicPr>
        <p:blipFill>
          <a:blip r:embed="rId2">
            <a:extLst/>
          </a:blip>
          <a:stretch>
            <a:fillRect/>
          </a:stretch>
        </p:blipFill>
        <p:spPr>
          <a:xfrm>
            <a:off x="4488532" y="2887236"/>
            <a:ext cx="6375966" cy="7102116"/>
          </a:xfrm>
          <a:prstGeom prst="rect">
            <a:avLst/>
          </a:prstGeom>
          <a:ln w="12700"/>
        </p:spPr>
      </p:pic>
      <p:sp>
        <p:nvSpPr>
          <p:cNvPr id="423" name="Shape 423"/>
          <p:cNvSpPr/>
          <p:nvPr/>
        </p:nvSpPr>
        <p:spPr>
          <a:xfrm>
            <a:off x="11439755" y="3426242"/>
            <a:ext cx="1520840" cy="14478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57799" marR="57799" algn="l" defTabSz="650240">
              <a:defRPr sz="10200">
                <a:solidFill>
                  <a:srgbClr val="11053B"/>
                </a:solidFill>
                <a:uFill>
                  <a:solidFill>
                    <a:srgbClr val="11053B"/>
                  </a:solidFill>
                </a:uFill>
                <a:latin typeface="SIL-Kai-Reg-Jian"/>
                <a:ea typeface="SIL-Kai-Reg-Jian"/>
                <a:cs typeface="SIL-Kai-Reg-Jian"/>
                <a:sym typeface="SIL-Kai-Reg-Jian"/>
              </a:defRPr>
            </a:lvl1pPr>
          </a:lstStyle>
          <a:p>
            <a:pPr>
              <a:defRPr>
                <a:solidFill>
                  <a:srgbClr val="FFFFFF"/>
                </a:solidFill>
                <a:uFill>
                  <a:solidFill>
                    <a:srgbClr val="FFFFFF"/>
                  </a:solidFill>
                </a:uFill>
              </a:defRPr>
            </a:pPr>
            <a:r>
              <a:rPr>
                <a:solidFill>
                  <a:srgbClr val="11053B"/>
                </a:solidFill>
                <a:uFill>
                  <a:solidFill>
                    <a:srgbClr val="11053B"/>
                  </a:solidFill>
                </a:uFill>
              </a:rPr>
              <a:t>问</a:t>
            </a:r>
          </a:p>
        </p:txBody>
      </p:sp>
      <p:pic>
        <p:nvPicPr>
          <p:cNvPr id="424" name="20120313-qyksejgm2eijmqgtunppy1dp1j.jpg"/>
          <p:cNvPicPr>
            <a:picLocks noChangeAspect="1"/>
          </p:cNvPicPr>
          <p:nvPr/>
        </p:nvPicPr>
        <p:blipFill>
          <a:blip r:embed="rId3">
            <a:extLst/>
          </a:blip>
          <a:stretch>
            <a:fillRect/>
          </a:stretch>
        </p:blipFill>
        <p:spPr>
          <a:xfrm>
            <a:off x="549738" y="3142465"/>
            <a:ext cx="3124765" cy="2811836"/>
          </a:xfrm>
          <a:prstGeom prst="rect">
            <a:avLst/>
          </a:prstGeom>
          <a:ln w="12700"/>
        </p:spPr>
      </p:pic>
      <p:sp>
        <p:nvSpPr>
          <p:cNvPr id="425" name="Shape 425"/>
          <p:cNvSpPr/>
          <p:nvPr/>
        </p:nvSpPr>
        <p:spPr>
          <a:xfrm>
            <a:off x="9540150" y="3367350"/>
            <a:ext cx="1715912" cy="18062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04" y="14256"/>
                </a:moveTo>
                <a:lnTo>
                  <a:pt x="10004" y="21600"/>
                </a:lnTo>
                <a:lnTo>
                  <a:pt x="0" y="10800"/>
                </a:lnTo>
                <a:lnTo>
                  <a:pt x="10004" y="0"/>
                </a:lnTo>
                <a:lnTo>
                  <a:pt x="10004" y="7344"/>
                </a:lnTo>
                <a:lnTo>
                  <a:pt x="21600" y="7344"/>
                </a:lnTo>
                <a:lnTo>
                  <a:pt x="21600" y="14256"/>
                </a:lnTo>
                <a:close/>
              </a:path>
            </a:pathLst>
          </a:custGeom>
          <a:solidFill>
            <a:srgbClr val="00C5FF"/>
          </a:solidFill>
          <a:ln w="127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
        <p:nvSpPr>
          <p:cNvPr id="426" name="Shape 426"/>
          <p:cNvSpPr/>
          <p:nvPr/>
        </p:nvSpPr>
        <p:spPr>
          <a:xfrm>
            <a:off x="3377748" y="3645272"/>
            <a:ext cx="1841476" cy="1806223"/>
          </a:xfrm>
          <a:prstGeom prst="rightArrow">
            <a:avLst>
              <a:gd name="adj1" fmla="val 32000"/>
              <a:gd name="adj2" fmla="val 44000"/>
            </a:avLst>
          </a:prstGeom>
          <a:solidFill>
            <a:srgbClr val="00C5FF"/>
          </a:solidFill>
          <a:ln w="12700">
            <a:solidFill>
              <a:srgbClr val="000000"/>
            </a:solidFill>
          </a:ln>
        </p:spPr>
        <p:txBody>
          <a:bodyPr lIns="72248" tIns="72248" rIns="72248" bIns="72248" anchor="ctr"/>
          <a:lstStyle/>
          <a:p>
            <a:pPr marL="57799" marR="57799" algn="l" defTabSz="650240">
              <a:defRPr sz="3400">
                <a:solidFill>
                  <a:srgbClr val="FFFFFF"/>
                </a:solidFill>
                <a:uFill>
                  <a:solidFill>
                    <a:srgbClr val="FFFFFF"/>
                  </a:solidFill>
                </a:u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8" name="Screen Shot 2013-08-10 at 2.57.25 PM.png"/>
          <p:cNvPicPr>
            <a:picLocks noChangeAspect="1"/>
          </p:cNvPicPr>
          <p:nvPr/>
        </p:nvPicPr>
        <p:blipFill>
          <a:blip r:embed="rId2">
            <a:extLst/>
          </a:blip>
          <a:stretch>
            <a:fillRect/>
          </a:stretch>
        </p:blipFill>
        <p:spPr>
          <a:xfrm>
            <a:off x="-284481" y="1251074"/>
            <a:ext cx="13573762" cy="8778241"/>
          </a:xfrm>
          <a:prstGeom prst="rect">
            <a:avLst/>
          </a:prstGeom>
          <a:ln w="12700"/>
        </p:spPr>
      </p:pic>
      <p:sp>
        <p:nvSpPr>
          <p:cNvPr id="429" name="Shape 429"/>
          <p:cNvSpPr/>
          <p:nvPr/>
        </p:nvSpPr>
        <p:spPr>
          <a:xfrm>
            <a:off x="1496402" y="437245"/>
            <a:ext cx="10968232" cy="7032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defTabSz="577991">
              <a:defRPr sz="3800">
                <a:latin typeface="Gill Sans"/>
                <a:ea typeface="Gill Sans"/>
                <a:cs typeface="Gill Sans"/>
                <a:sym typeface="Gill Sans"/>
              </a:defRPr>
            </a:lvl1pPr>
          </a:lstStyle>
          <a:p>
            <a:pPr/>
            <a:r>
              <a:t>Learning Plan - Chinese Characters</a:t>
            </a:r>
          </a:p>
        </p:txBody>
      </p:sp>
      <p:sp>
        <p:nvSpPr>
          <p:cNvPr id="430" name="Shape 430"/>
          <p:cNvSpPr/>
          <p:nvPr/>
        </p:nvSpPr>
        <p:spPr>
          <a:xfrm>
            <a:off x="4440359" y="1164133"/>
            <a:ext cx="4602199" cy="7794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5000">
                <a:latin typeface="SIL-Kai-Reg-Jian"/>
                <a:ea typeface="SIL-Kai-Reg-Jian"/>
                <a:cs typeface="SIL-Kai-Reg-Jian"/>
                <a:sym typeface="SIL-Kai-Reg-Jian"/>
              </a:defRPr>
            </a:lvl1pPr>
          </a:lstStyle>
          <a:p>
            <a:pPr/>
            <a:r>
              <a:t>汉字的学习规划</a:t>
            </a:r>
          </a:p>
        </p:txBody>
      </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2" name="Screen Shot 2013-07-28 at 10.00.53 PM.png"/>
          <p:cNvPicPr>
            <a:picLocks noChangeAspect="1"/>
          </p:cNvPicPr>
          <p:nvPr/>
        </p:nvPicPr>
        <p:blipFill>
          <a:blip r:embed="rId2">
            <a:extLst/>
          </a:blip>
          <a:stretch>
            <a:fillRect/>
          </a:stretch>
        </p:blipFill>
        <p:spPr>
          <a:xfrm>
            <a:off x="-234810" y="234808"/>
            <a:ext cx="13456356" cy="6780825"/>
          </a:xfrm>
          <a:prstGeom prst="rect">
            <a:avLst/>
          </a:prstGeom>
          <a:ln w="12700"/>
        </p:spPr>
      </p:pic>
      <p:sp>
        <p:nvSpPr>
          <p:cNvPr id="433" name="Shape 433"/>
          <p:cNvSpPr/>
          <p:nvPr/>
        </p:nvSpPr>
        <p:spPr>
          <a:xfrm>
            <a:off x="3413759" y="6339840"/>
            <a:ext cx="2944144" cy="11938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3400">
                <a:solidFill>
                  <a:srgbClr val="11053B"/>
                </a:solidFill>
                <a:uFill>
                  <a:solidFill>
                    <a:srgbClr val="11053B"/>
                  </a:solidFill>
                </a:uFill>
                <a:latin typeface="Helvetica"/>
                <a:ea typeface="Helvetica"/>
                <a:cs typeface="Helvetica"/>
                <a:sym typeface="Helvetica"/>
              </a:defRPr>
            </a:lvl1pPr>
          </a:lstStyle>
          <a:p>
            <a:pPr/>
            <a:r>
              <a:t>Receive and process info.</a:t>
            </a:r>
          </a:p>
        </p:txBody>
      </p:sp>
      <p:sp>
        <p:nvSpPr>
          <p:cNvPr id="434" name="Shape 434"/>
          <p:cNvSpPr/>
          <p:nvPr/>
        </p:nvSpPr>
        <p:spPr>
          <a:xfrm>
            <a:off x="6412088" y="6339840"/>
            <a:ext cx="2944144" cy="11938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3400">
                <a:solidFill>
                  <a:srgbClr val="11053B"/>
                </a:solidFill>
                <a:uFill>
                  <a:solidFill>
                    <a:srgbClr val="11053B"/>
                  </a:solidFill>
                </a:uFill>
                <a:latin typeface="Helvetica"/>
                <a:ea typeface="Helvetica"/>
                <a:cs typeface="Helvetica"/>
                <a:sym typeface="Helvetica"/>
              </a:defRPr>
            </a:lvl1pPr>
          </a:lstStyle>
          <a:p>
            <a:pPr/>
            <a:r>
              <a:t>Permanent record of info.</a:t>
            </a:r>
          </a:p>
        </p:txBody>
      </p:sp>
      <p:sp>
        <p:nvSpPr>
          <p:cNvPr id="435" name="Shape 435"/>
          <p:cNvSpPr/>
          <p:nvPr/>
        </p:nvSpPr>
        <p:spPr>
          <a:xfrm>
            <a:off x="9694594" y="6005688"/>
            <a:ext cx="2944143" cy="2239717"/>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algn="l" defTabSz="650240">
              <a:defRPr sz="3400">
                <a:solidFill>
                  <a:srgbClr val="B51A00"/>
                </a:solidFill>
                <a:uFill>
                  <a:solidFill>
                    <a:srgbClr val="B51A00"/>
                  </a:solidFill>
                </a:uFill>
                <a:latin typeface="Helvetica"/>
                <a:ea typeface="Helvetica"/>
                <a:cs typeface="Helvetica"/>
                <a:sym typeface="Helvetica"/>
              </a:defRPr>
            </a:pPr>
            <a:r>
              <a:t>Recall info. in response to a </a:t>
            </a:r>
            <a:r>
              <a:rPr b="1" sz="6800"/>
              <a:t>cue.</a:t>
            </a:r>
          </a:p>
        </p:txBody>
      </p:sp>
      <p:sp>
        <p:nvSpPr>
          <p:cNvPr id="436" name="Shape 436"/>
          <p:cNvSpPr/>
          <p:nvPr/>
        </p:nvSpPr>
        <p:spPr>
          <a:xfrm>
            <a:off x="614115" y="6267591"/>
            <a:ext cx="2944143" cy="1715912"/>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algn="l" defTabSz="650240">
              <a:defRPr sz="3400">
                <a:solidFill>
                  <a:srgbClr val="11053B"/>
                </a:solidFill>
                <a:uFill>
                  <a:solidFill>
                    <a:srgbClr val="11053B"/>
                  </a:solidFill>
                </a:uFill>
                <a:latin typeface="Helvetica"/>
                <a:ea typeface="Helvetica"/>
                <a:cs typeface="Helvetica"/>
                <a:sym typeface="Helvetica"/>
              </a:defRPr>
            </a:pPr>
            <a:r>
              <a:t>Curiosity</a:t>
            </a:r>
          </a:p>
          <a:p>
            <a:pPr marL="57799" marR="57799" algn="l" defTabSz="650240">
              <a:defRPr sz="3400">
                <a:solidFill>
                  <a:srgbClr val="11053B"/>
                </a:solidFill>
                <a:uFill>
                  <a:solidFill>
                    <a:srgbClr val="11053B"/>
                  </a:solidFill>
                </a:uFill>
                <a:latin typeface="Helvetica"/>
                <a:ea typeface="Helvetica"/>
                <a:cs typeface="Helvetica"/>
                <a:sym typeface="Helvetica"/>
              </a:defRPr>
            </a:pPr>
            <a:r>
              <a:t>Motivation</a:t>
            </a:r>
          </a:p>
          <a:p>
            <a:pPr marL="57799" marR="57799" algn="l" defTabSz="650240">
              <a:defRPr sz="3400">
                <a:solidFill>
                  <a:srgbClr val="11053B"/>
                </a:solidFill>
                <a:uFill>
                  <a:solidFill>
                    <a:srgbClr val="11053B"/>
                  </a:solidFill>
                </a:uFill>
                <a:latin typeface="Helvetica"/>
                <a:ea typeface="Helvetica"/>
                <a:cs typeface="Helvetica"/>
                <a:sym typeface="Helvetica"/>
              </a:defRPr>
            </a:pPr>
            <a:r>
              <a:t>Focus</a:t>
            </a:r>
          </a:p>
        </p:txBody>
      </p:sp>
      <p:sp>
        <p:nvSpPr>
          <p:cNvPr id="437" name="Shape 437"/>
          <p:cNvSpPr/>
          <p:nvPr/>
        </p:nvSpPr>
        <p:spPr>
          <a:xfrm>
            <a:off x="1056371" y="7908097"/>
            <a:ext cx="1257919" cy="17954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600">
                <a:latin typeface="SIL-Kai-Reg-Jian"/>
                <a:ea typeface="SIL-Kai-Reg-Jian"/>
                <a:cs typeface="SIL-Kai-Reg-Jian"/>
                <a:sym typeface="SIL-Kai-Reg-Jian"/>
              </a:defRPr>
            </a:pPr>
            <a:r>
              <a:t>注意</a:t>
            </a: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600">
                <a:latin typeface="SIL-Kai-Reg-Jian"/>
                <a:ea typeface="SIL-Kai-Reg-Jian"/>
                <a:cs typeface="SIL-Kai-Reg-Jian"/>
                <a:sym typeface="SIL-Kai-Reg-Jian"/>
              </a:defRPr>
            </a:pP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600">
                <a:latin typeface="SIL-Kai-Reg-Jian"/>
                <a:ea typeface="SIL-Kai-Reg-Jian"/>
                <a:cs typeface="SIL-Kai-Reg-Jian"/>
                <a:sym typeface="SIL-Kai-Reg-Jian"/>
              </a:defRPr>
            </a:pPr>
            <a:r>
              <a:t>好奇心</a:t>
            </a: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600">
                <a:latin typeface="SIL-Kai-Reg-Jian"/>
                <a:ea typeface="SIL-Kai-Reg-Jian"/>
                <a:cs typeface="SIL-Kai-Reg-Jian"/>
                <a:sym typeface="SIL-Kai-Reg-Jian"/>
              </a:defRPr>
            </a:pPr>
            <a:r>
              <a:t>动力</a:t>
            </a: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600">
                <a:latin typeface="SIL-Kai-Reg-Jian"/>
                <a:ea typeface="SIL-Kai-Reg-Jian"/>
                <a:cs typeface="SIL-Kai-Reg-Jian"/>
                <a:sym typeface="SIL-Kai-Reg-Jian"/>
              </a:defRPr>
            </a:pPr>
            <a:r>
              <a:t>专注</a:t>
            </a:r>
          </a:p>
        </p:txBody>
      </p:sp>
      <p:sp>
        <p:nvSpPr>
          <p:cNvPr id="438" name="Shape 438"/>
          <p:cNvSpPr/>
          <p:nvPr/>
        </p:nvSpPr>
        <p:spPr>
          <a:xfrm>
            <a:off x="3917890" y="8034639"/>
            <a:ext cx="1788161" cy="15668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800">
                <a:latin typeface="SIL-Kai-Reg-Jian"/>
                <a:ea typeface="SIL-Kai-Reg-Jian"/>
                <a:cs typeface="SIL-Kai-Reg-Jian"/>
                <a:sym typeface="SIL-Kai-Reg-Jian"/>
              </a:defRPr>
            </a:pPr>
            <a:r>
              <a:t>理解</a:t>
            </a: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800">
                <a:latin typeface="SIL-Kai-Reg-Jian"/>
                <a:ea typeface="SIL-Kai-Reg-Jian"/>
                <a:cs typeface="SIL-Kai-Reg-Jian"/>
                <a:sym typeface="SIL-Kai-Reg-Jian"/>
              </a:defRPr>
            </a:pP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800">
                <a:latin typeface="SIL-Kai-Reg-Jian"/>
                <a:ea typeface="SIL-Kai-Reg-Jian"/>
                <a:cs typeface="SIL-Kai-Reg-Jian"/>
                <a:sym typeface="SIL-Kai-Reg-Jian"/>
              </a:defRPr>
            </a:pPr>
            <a:r>
              <a:t>接收和处理信息</a:t>
            </a:r>
          </a:p>
        </p:txBody>
      </p:sp>
      <p:sp>
        <p:nvSpPr>
          <p:cNvPr id="439" name="Shape 439"/>
          <p:cNvSpPr/>
          <p:nvPr/>
        </p:nvSpPr>
        <p:spPr>
          <a:xfrm>
            <a:off x="6845966" y="7779866"/>
            <a:ext cx="1246294" cy="15668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800">
                <a:latin typeface="SIL-Kai-Reg-Jian"/>
                <a:ea typeface="SIL-Kai-Reg-Jian"/>
                <a:cs typeface="SIL-Kai-Reg-Jian"/>
                <a:sym typeface="SIL-Kai-Reg-Jian"/>
              </a:defRPr>
            </a:pPr>
            <a:r>
              <a:t>记忆</a:t>
            </a: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800">
                <a:latin typeface="SIL-Kai-Reg-Jian"/>
                <a:ea typeface="SIL-Kai-Reg-Jian"/>
                <a:cs typeface="SIL-Kai-Reg-Jian"/>
                <a:sym typeface="SIL-Kai-Reg-Jian"/>
              </a:defRPr>
            </a:pP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2800">
                <a:latin typeface="SIL-Kai-Reg-Jian"/>
                <a:ea typeface="SIL-Kai-Reg-Jian"/>
                <a:cs typeface="SIL-Kai-Reg-Jian"/>
                <a:sym typeface="SIL-Kai-Reg-Jian"/>
              </a:defRPr>
            </a:pPr>
            <a:r>
              <a:t>永久记忆信息</a:t>
            </a:r>
          </a:p>
        </p:txBody>
      </p:sp>
      <p:sp>
        <p:nvSpPr>
          <p:cNvPr id="440" name="Shape 440"/>
          <p:cNvSpPr/>
          <p:nvPr/>
        </p:nvSpPr>
        <p:spPr>
          <a:xfrm>
            <a:off x="10123602" y="7971597"/>
            <a:ext cx="2365338" cy="16684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3000">
                <a:latin typeface="SIL-Kai-Reg-Jian"/>
                <a:ea typeface="SIL-Kai-Reg-Jian"/>
                <a:cs typeface="SIL-Kai-Reg-Jian"/>
                <a:sym typeface="SIL-Kai-Reg-Jian"/>
              </a:defRPr>
            </a:pPr>
            <a:r>
              <a:t>反馈</a:t>
            </a: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3000">
                <a:latin typeface="SIL-Kai-Reg-Jian"/>
                <a:ea typeface="SIL-Kai-Reg-Jian"/>
                <a:cs typeface="SIL-Kai-Reg-Jian"/>
                <a:sym typeface="SIL-Kai-Reg-Jian"/>
              </a:defRPr>
            </a:pPr>
          </a:p>
          <a:p>
            <a: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3000">
                <a:latin typeface="SIL-Kai-Reg-Jian"/>
                <a:ea typeface="SIL-Kai-Reg-Jian"/>
                <a:cs typeface="SIL-Kai-Reg-Jian"/>
                <a:sym typeface="SIL-Kai-Reg-Jian"/>
              </a:defRPr>
            </a:pPr>
            <a:r>
              <a:t>通过提示回忆起信息</a:t>
            </a:r>
          </a:p>
        </p:txBody>
      </p:sp>
      <p:sp>
        <p:nvSpPr>
          <p:cNvPr id="441" name="Shape 441"/>
          <p:cNvSpPr/>
          <p:nvPr/>
        </p:nvSpPr>
        <p:spPr>
          <a:xfrm>
            <a:off x="1294417" y="2028102"/>
            <a:ext cx="10914300" cy="5508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3200">
                <a:latin typeface="SIL-Kai-Reg-Jian"/>
                <a:ea typeface="SIL-Kai-Reg-Jian"/>
                <a:cs typeface="SIL-Kai-Reg-Jian"/>
                <a:sym typeface="SIL-Kai-Reg-Jian"/>
              </a:defRPr>
            </a:lvl1pPr>
          </a:lstStyle>
          <a:p>
            <a:pPr/>
            <a:r>
              <a:t>人们如何学习： -  每个教师都应该知道的四个认知过 </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3" name="reminder.jpg"/>
          <p:cNvPicPr>
            <a:picLocks noChangeAspect="1"/>
          </p:cNvPicPr>
          <p:nvPr/>
        </p:nvPicPr>
        <p:blipFill>
          <a:blip r:embed="rId2">
            <a:extLst/>
          </a:blip>
          <a:stretch>
            <a:fillRect/>
          </a:stretch>
        </p:blipFill>
        <p:spPr>
          <a:xfrm>
            <a:off x="-1191350" y="-135512"/>
            <a:ext cx="14854876" cy="9893348"/>
          </a:xfrm>
          <a:prstGeom prst="rect">
            <a:avLst/>
          </a:prstGeom>
          <a:ln w="12700"/>
        </p:spPr>
      </p:pic>
      <p:pic>
        <p:nvPicPr>
          <p:cNvPr id="444" name="pasted-image.jpg"/>
          <p:cNvPicPr>
            <a:picLocks noChangeAspect="1"/>
          </p:cNvPicPr>
          <p:nvPr/>
        </p:nvPicPr>
        <p:blipFill>
          <a:blip r:embed="rId3">
            <a:extLst/>
          </a:blip>
          <a:stretch>
            <a:fillRect/>
          </a:stretch>
        </p:blipFill>
        <p:spPr>
          <a:xfrm>
            <a:off x="841836" y="3371601"/>
            <a:ext cx="2464756" cy="1478853"/>
          </a:xfrm>
          <a:prstGeom prst="rect">
            <a:avLst/>
          </a:prstGeom>
          <a:ln w="12700">
            <a:miter lim="400000"/>
          </a:ln>
        </p:spPr>
      </p:pic>
      <p:pic>
        <p:nvPicPr>
          <p:cNvPr id="445" name="pasted-image.jpg"/>
          <p:cNvPicPr>
            <a:picLocks noChangeAspect="1"/>
          </p:cNvPicPr>
          <p:nvPr/>
        </p:nvPicPr>
        <p:blipFill>
          <a:blip r:embed="rId4">
            <a:extLst/>
          </a:blip>
          <a:stretch>
            <a:fillRect/>
          </a:stretch>
        </p:blipFill>
        <p:spPr>
          <a:xfrm>
            <a:off x="10272741" y="479609"/>
            <a:ext cx="2245804" cy="1347483"/>
          </a:xfrm>
          <a:prstGeom prst="rect">
            <a:avLst/>
          </a:prstGeom>
          <a:ln w="12700">
            <a:miter lim="400000"/>
          </a:ln>
        </p:spPr>
      </p:pic>
      <p:pic>
        <p:nvPicPr>
          <p:cNvPr id="446" name="pasted-image.jpg"/>
          <p:cNvPicPr>
            <a:picLocks noChangeAspect="1"/>
          </p:cNvPicPr>
          <p:nvPr/>
        </p:nvPicPr>
        <p:blipFill>
          <a:blip r:embed="rId5">
            <a:extLst/>
          </a:blip>
          <a:stretch>
            <a:fillRect/>
          </a:stretch>
        </p:blipFill>
        <p:spPr>
          <a:xfrm>
            <a:off x="783586" y="5411229"/>
            <a:ext cx="2464756" cy="1478854"/>
          </a:xfrm>
          <a:prstGeom prst="rect">
            <a:avLst/>
          </a:prstGeom>
          <a:ln w="12700">
            <a:miter lim="400000"/>
          </a:ln>
        </p:spPr>
      </p:pic>
      <p:pic>
        <p:nvPicPr>
          <p:cNvPr id="447" name="pasted-image.jpg"/>
          <p:cNvPicPr>
            <a:picLocks noChangeAspect="1"/>
          </p:cNvPicPr>
          <p:nvPr/>
        </p:nvPicPr>
        <p:blipFill>
          <a:blip r:embed="rId6">
            <a:extLst/>
          </a:blip>
          <a:stretch>
            <a:fillRect/>
          </a:stretch>
        </p:blipFill>
        <p:spPr>
          <a:xfrm>
            <a:off x="10272741" y="3809976"/>
            <a:ext cx="2245803" cy="1347482"/>
          </a:xfrm>
          <a:prstGeom prst="rect">
            <a:avLst/>
          </a:prstGeom>
          <a:ln w="12700">
            <a:miter lim="400000"/>
          </a:ln>
        </p:spPr>
      </p:pic>
      <p:pic>
        <p:nvPicPr>
          <p:cNvPr id="448" name="pasted-image.jpg"/>
          <p:cNvPicPr>
            <a:picLocks noChangeAspect="1"/>
          </p:cNvPicPr>
          <p:nvPr/>
        </p:nvPicPr>
        <p:blipFill>
          <a:blip r:embed="rId7">
            <a:extLst/>
          </a:blip>
          <a:stretch>
            <a:fillRect/>
          </a:stretch>
        </p:blipFill>
        <p:spPr>
          <a:xfrm>
            <a:off x="893063" y="1590564"/>
            <a:ext cx="2245803" cy="1347482"/>
          </a:xfrm>
          <a:prstGeom prst="rect">
            <a:avLst/>
          </a:prstGeom>
          <a:ln w="12700">
            <a:miter lim="400000"/>
          </a:ln>
        </p:spPr>
      </p:pic>
      <p:pic>
        <p:nvPicPr>
          <p:cNvPr id="449" name="pasted-image.jpg"/>
          <p:cNvPicPr>
            <a:picLocks noChangeAspect="1"/>
          </p:cNvPicPr>
          <p:nvPr/>
        </p:nvPicPr>
        <p:blipFill>
          <a:blip r:embed="rId8">
            <a:extLst/>
          </a:blip>
          <a:stretch>
            <a:fillRect/>
          </a:stretch>
        </p:blipFill>
        <p:spPr>
          <a:xfrm>
            <a:off x="10272741" y="2144792"/>
            <a:ext cx="2245803" cy="1347483"/>
          </a:xfrm>
          <a:prstGeom prst="rect">
            <a:avLst/>
          </a:prstGeom>
          <a:ln w="12700">
            <a:miter lim="400000"/>
          </a:ln>
        </p:spPr>
      </p:pic>
      <p:pic>
        <p:nvPicPr>
          <p:cNvPr id="450" name="pasted-image.jpg"/>
          <p:cNvPicPr>
            <a:picLocks noChangeAspect="1"/>
          </p:cNvPicPr>
          <p:nvPr/>
        </p:nvPicPr>
        <p:blipFill>
          <a:blip r:embed="rId9">
            <a:extLst/>
          </a:blip>
          <a:stretch>
            <a:fillRect/>
          </a:stretch>
        </p:blipFill>
        <p:spPr>
          <a:xfrm>
            <a:off x="783586" y="7682072"/>
            <a:ext cx="2464756" cy="1478854"/>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2" name="4new.png"/>
          <p:cNvPicPr>
            <a:picLocks noChangeAspect="1"/>
          </p:cNvPicPr>
          <p:nvPr/>
        </p:nvPicPr>
        <p:blipFill>
          <a:blip r:embed="rId3">
            <a:extLst/>
          </a:blip>
          <a:stretch>
            <a:fillRect/>
          </a:stretch>
        </p:blipFill>
        <p:spPr>
          <a:xfrm>
            <a:off x="2066618" y="2740377"/>
            <a:ext cx="10024534" cy="7285663"/>
          </a:xfrm>
          <a:prstGeom prst="rect">
            <a:avLst/>
          </a:prstGeom>
          <a:ln w="12700"/>
        </p:spPr>
      </p:pic>
      <p:sp>
        <p:nvSpPr>
          <p:cNvPr id="453" name="Shape 453"/>
          <p:cNvSpPr/>
          <p:nvPr/>
        </p:nvSpPr>
        <p:spPr>
          <a:xfrm>
            <a:off x="975359" y="-162561"/>
            <a:ext cx="11054082" cy="227584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marL="57799" marR="57799" defTabSz="1300480">
              <a:defRPr sz="6200">
                <a:uFill>
                  <a:solidFill>
                    <a:srgbClr val="000000"/>
                  </a:solidFill>
                </a:uFill>
                <a:latin typeface="Gill Sans"/>
                <a:ea typeface="Gill Sans"/>
                <a:cs typeface="Gill Sans"/>
                <a:sym typeface="Gill Sans"/>
              </a:defRPr>
            </a:lvl1pPr>
          </a:lstStyle>
          <a:p>
            <a:pPr/>
            <a:r>
              <a:t>Train the brain to see patterns and connections.</a:t>
            </a:r>
          </a:p>
        </p:txBody>
      </p:sp>
      <p:sp>
        <p:nvSpPr>
          <p:cNvPr id="454" name="Shape 454"/>
          <p:cNvSpPr/>
          <p:nvPr/>
        </p:nvSpPr>
        <p:spPr>
          <a:xfrm>
            <a:off x="2925206" y="1893687"/>
            <a:ext cx="7531948" cy="5842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L="650240" indent="-650240" algn="l" defTabSz="650240">
              <a:lnSpc>
                <a:spcPts val="8000"/>
              </a:lnSpc>
              <a:tabLst>
                <a:tab pos="190500" algn="l"/>
                <a:tab pos="647700" algn="l"/>
              </a:tabLst>
              <a:defRPr sz="3400">
                <a:latin typeface="SIL-Kai-Reg-Jian"/>
                <a:ea typeface="SIL-Kai-Reg-Jian"/>
                <a:cs typeface="SIL-Kai-Reg-Jian"/>
                <a:sym typeface="SIL-Kai-Reg-Jian"/>
              </a:defRPr>
            </a:lvl1pPr>
          </a:lstStyle>
          <a:p>
            <a:pPr/>
            <a:r>
              <a:t>训练一种能发现模式和联系的思维方式</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nvSpPr>
        <p:spPr>
          <a:xfrm>
            <a:off x="307057" y="-72250"/>
            <a:ext cx="13004801" cy="13781477"/>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3400">
                <a:uFill>
                  <a:solidFill>
                    <a:srgbClr val="000000"/>
                  </a:solidFill>
                </a:uFill>
                <a:latin typeface="Times New Roman"/>
                <a:ea typeface="Times New Roman"/>
                <a:cs typeface="Times New Roman"/>
                <a:sym typeface="Times New Roman"/>
              </a:defRPr>
            </a:lvl1pPr>
          </a:lstStyle>
          <a:p>
            <a:pPr/>
            <a:r>
              <a:t>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高高 高 高 高 高 高 高 高 高 高 高 高 高 高 高 高 高 高 高 高 高 高 高高 高 高 高 高 高 高 高 高 高 高 高 高 高 高 高 高 高 高 高 高 高 高 高 高 高 高 高 高 高 高 高高 高 高 高 高 高 高 高 高 高 高 高 高 高高 高 高 高 高 高 高 高 高 高 高 高 高 高 高 高 高 高 高 高 高 高 高 高 高 高 高 高 高 高 高 高 高 高 高高 高 高 高 高 高 高 高 高 高 高 高 高 高 高 高 高 高 高 高 高 高 高 高 高 高 高 高 高 高 高 高 高 高 高 高 高 高 高 高 高 高 高 高 高 高高 高 </a:t>
            </a:r>
          </a:p>
        </p:txBody>
      </p:sp>
      <p:sp>
        <p:nvSpPr>
          <p:cNvPr id="179" name="Shape 179"/>
          <p:cNvSpPr/>
          <p:nvPr/>
        </p:nvSpPr>
        <p:spPr>
          <a:xfrm>
            <a:off x="2537601" y="4474497"/>
            <a:ext cx="7929598" cy="1439898"/>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10200">
                <a:latin typeface="SIL-Kai-Reg-Jian"/>
                <a:ea typeface="SIL-Kai-Reg-Jian"/>
                <a:cs typeface="SIL-Kai-Reg-Jian"/>
                <a:sym typeface="SIL-Kai-Reg-Jian"/>
              </a:defRPr>
            </a:lvl1pPr>
          </a:lstStyle>
          <a:p>
            <a:pPr/>
            <a:r>
              <a:t>一遍一遍的写</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lt" backwards="0">
                                    <p:tmAbs val="0"/>
                                  </p:iterate>
                                  <p:childTnLst>
                                    <p:set>
                                      <p:cBhvr>
                                        <p:cTn id="6" fill="hold"/>
                                        <p:tgtEl>
                                          <p:spTgt spid="178"/>
                                        </p:tgtEl>
                                        <p:attrNameLst>
                                          <p:attrName>style.visibility</p:attrName>
                                        </p:attrNameLst>
                                      </p:cBhvr>
                                      <p:to>
                                        <p:strVal val="visible"/>
                                      </p:to>
                                    </p:set>
                                    <p:animEffect filter="dissolve" transition="in">
                                      <p:cBhvr>
                                        <p:cTn id="7"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8" name="4morenew.png"/>
          <p:cNvPicPr>
            <a:picLocks noChangeAspect="1"/>
          </p:cNvPicPr>
          <p:nvPr/>
        </p:nvPicPr>
        <p:blipFill>
          <a:blip r:embed="rId2">
            <a:extLst/>
          </a:blip>
          <a:stretch>
            <a:fillRect/>
          </a:stretch>
        </p:blipFill>
        <p:spPr>
          <a:xfrm>
            <a:off x="1385773" y="2059093"/>
            <a:ext cx="11258084" cy="8182188"/>
          </a:xfrm>
          <a:prstGeom prst="rect">
            <a:avLst/>
          </a:prstGeom>
          <a:ln w="12700"/>
        </p:spPr>
      </p:pic>
      <p:sp>
        <p:nvSpPr>
          <p:cNvPr id="459" name="Shape 459"/>
          <p:cNvSpPr/>
          <p:nvPr/>
        </p:nvSpPr>
        <p:spPr>
          <a:xfrm>
            <a:off x="-162561" y="-647053"/>
            <a:ext cx="13329922" cy="227584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marL="57799" marR="57799" defTabSz="1300480">
              <a:defRPr sz="6200">
                <a:uFill>
                  <a:solidFill>
                    <a:srgbClr val="000000"/>
                  </a:solidFill>
                </a:uFill>
                <a:latin typeface="Helvetica"/>
                <a:ea typeface="Helvetica"/>
                <a:cs typeface="Helvetica"/>
                <a:sym typeface="Helvetica"/>
              </a:defRPr>
            </a:lvl1pPr>
          </a:lstStyle>
          <a:p>
            <a:pPr/>
            <a:r>
              <a:t>Connections strengthens memory</a:t>
            </a:r>
          </a:p>
        </p:txBody>
      </p:sp>
      <p:sp>
        <p:nvSpPr>
          <p:cNvPr id="460" name="Shape 460"/>
          <p:cNvSpPr/>
          <p:nvPr/>
        </p:nvSpPr>
        <p:spPr>
          <a:xfrm>
            <a:off x="4524586" y="1143117"/>
            <a:ext cx="3814799" cy="754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4800">
                <a:latin typeface="SIL-Kai-Reg-Jian"/>
                <a:ea typeface="SIL-Kai-Reg-Jian"/>
                <a:cs typeface="SIL-Kai-Reg-Jian"/>
                <a:sym typeface="SIL-Kai-Reg-Jian"/>
              </a:defRPr>
            </a:lvl1pPr>
          </a:lstStyle>
          <a:p>
            <a:pPr/>
            <a:r>
              <a:t>联系强化记忆</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2" name="radicals_simple.pdf"/>
          <p:cNvPicPr>
            <a:picLocks noChangeAspect="1"/>
          </p:cNvPicPr>
          <p:nvPr/>
        </p:nvPicPr>
        <p:blipFill>
          <a:blip r:embed="rId2">
            <a:extLst/>
          </a:blip>
          <a:stretch>
            <a:fillRect/>
          </a:stretch>
        </p:blipFill>
        <p:spPr>
          <a:xfrm>
            <a:off x="2041031" y="350619"/>
            <a:ext cx="8416996" cy="10892584"/>
          </a:xfrm>
          <a:prstGeom prst="rect">
            <a:avLst/>
          </a:prstGeom>
          <a:ln w="12700"/>
        </p:spPr>
      </p:pic>
      <p:sp>
        <p:nvSpPr>
          <p:cNvPr id="463" name="Shape 463"/>
          <p:cNvSpPr/>
          <p:nvPr/>
        </p:nvSpPr>
        <p:spPr>
          <a:xfrm>
            <a:off x="-704427" y="-559930"/>
            <a:ext cx="13329921" cy="2275842"/>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lvl1pPr marL="57799" marR="57799" defTabSz="1300480">
              <a:defRPr sz="6200">
                <a:uFill>
                  <a:solidFill>
                    <a:srgbClr val="000000"/>
                  </a:solidFill>
                </a:uFill>
                <a:latin typeface="Helvetica"/>
                <a:ea typeface="Helvetica"/>
                <a:cs typeface="Helvetica"/>
                <a:sym typeface="Helvetica"/>
              </a:defRPr>
            </a:lvl1pPr>
          </a:lstStyle>
          <a:p>
            <a:pPr/>
            <a:r>
              <a:t>Intensity influences memory</a:t>
            </a:r>
          </a:p>
        </p:txBody>
      </p:sp>
      <p:sp>
        <p:nvSpPr>
          <p:cNvPr id="464" name="Shape 464"/>
          <p:cNvSpPr/>
          <p:nvPr/>
        </p:nvSpPr>
        <p:spPr>
          <a:xfrm>
            <a:off x="9085916" y="1633707"/>
            <a:ext cx="3052799" cy="6270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3800">
                <a:latin typeface="SIL-Kai-Reg-Jian"/>
                <a:ea typeface="SIL-Kai-Reg-Jian"/>
                <a:cs typeface="SIL-Kai-Reg-Jian"/>
                <a:sym typeface="SIL-Kai-Reg-Jian"/>
              </a:defRPr>
            </a:lvl1pPr>
          </a:lstStyle>
          <a:p>
            <a:pPr/>
            <a:r>
              <a:t>强度影响记忆</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6" name="Shape 466"/>
          <p:cNvSpPr/>
          <p:nvPr/>
        </p:nvSpPr>
        <p:spPr>
          <a:xfrm>
            <a:off x="-379307" y="-2258"/>
            <a:ext cx="13763414" cy="227584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lstStyle/>
          <a:p>
            <a:pPr marL="55751" marR="55751" defTabSz="650240">
              <a:buClr>
                <a:srgbClr val="000000"/>
              </a:buClr>
              <a:buFont typeface="Times New Roman"/>
              <a:defRPr sz="5000">
                <a:uFill>
                  <a:solidFill>
                    <a:srgbClr val="000000"/>
                  </a:solidFill>
                </a:uFill>
                <a:latin typeface="Gill Sans"/>
                <a:ea typeface="Gill Sans"/>
                <a:cs typeface="Gill Sans"/>
                <a:sym typeface="Gill Sans"/>
              </a:defRPr>
            </a:pPr>
            <a:r>
              <a:t>Students need to </a:t>
            </a:r>
            <a:r>
              <a:rPr>
                <a:solidFill>
                  <a:srgbClr val="FF2600"/>
                </a:solidFill>
                <a:uFill>
                  <a:solidFill>
                    <a:srgbClr val="FF2600"/>
                  </a:solidFill>
                </a:uFill>
              </a:rPr>
              <a:t>connect</a:t>
            </a:r>
            <a:r>
              <a:t> characters to visual memory</a:t>
            </a:r>
          </a:p>
        </p:txBody>
      </p:sp>
      <p:pic>
        <p:nvPicPr>
          <p:cNvPr id="467" name="20120313-rcxy34b2cypuqcdfpy4n1decxi.jpg"/>
          <p:cNvPicPr>
            <a:picLocks noChangeAspect="1"/>
          </p:cNvPicPr>
          <p:nvPr/>
        </p:nvPicPr>
        <p:blipFill>
          <a:blip r:embed="rId2">
            <a:extLst/>
          </a:blip>
          <a:stretch>
            <a:fillRect/>
          </a:stretch>
        </p:blipFill>
        <p:spPr>
          <a:xfrm>
            <a:off x="2564652" y="2194934"/>
            <a:ext cx="7712570" cy="6330735"/>
          </a:xfrm>
          <a:prstGeom prst="rect">
            <a:avLst/>
          </a:prstGeom>
          <a:ln w="12700"/>
        </p:spPr>
      </p:pic>
      <p:sp>
        <p:nvSpPr>
          <p:cNvPr id="468" name="Shape 468"/>
          <p:cNvSpPr/>
          <p:nvPr/>
        </p:nvSpPr>
        <p:spPr>
          <a:xfrm>
            <a:off x="885048" y="8669866"/>
            <a:ext cx="11216642" cy="8001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R="650240" algn="l" defTabSz="650240">
              <a:defRPr sz="5000">
                <a:latin typeface="SIL-Kai-Reg-Jian"/>
                <a:ea typeface="SIL-Kai-Reg-Jian"/>
                <a:cs typeface="SIL-Kai-Reg-Jian"/>
                <a:sym typeface="SIL-Kai-Reg-Jian"/>
              </a:defRPr>
            </a:lvl1pPr>
          </a:lstStyle>
          <a:p>
            <a:pPr/>
            <a:r>
              <a:t>学生需要把汉字和视觉记忆连结起来。</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0" name="20120313-rabfhxmaa9ykiws7f356w534y5.jpg"/>
          <p:cNvPicPr>
            <a:picLocks noChangeAspect="1"/>
          </p:cNvPicPr>
          <p:nvPr/>
        </p:nvPicPr>
        <p:blipFill>
          <a:blip r:embed="rId2">
            <a:extLst/>
          </a:blip>
          <a:stretch>
            <a:fillRect/>
          </a:stretch>
        </p:blipFill>
        <p:spPr>
          <a:xfrm>
            <a:off x="-1" y="180622"/>
            <a:ext cx="12665668" cy="11397263"/>
          </a:xfrm>
          <a:prstGeom prst="rect">
            <a:avLst/>
          </a:prstGeom>
          <a:ln w="12700"/>
        </p:spPr>
      </p:pic>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2" name="20120317-h66tbcufmg67hcxq5b1f3eitw.jpg"/>
          <p:cNvPicPr>
            <a:picLocks noChangeAspect="1"/>
          </p:cNvPicPr>
          <p:nvPr/>
        </p:nvPicPr>
        <p:blipFill>
          <a:blip r:embed="rId2">
            <a:extLst/>
          </a:blip>
          <a:stretch>
            <a:fillRect/>
          </a:stretch>
        </p:blipFill>
        <p:spPr>
          <a:xfrm>
            <a:off x="325119" y="397368"/>
            <a:ext cx="12336499" cy="8965962"/>
          </a:xfrm>
          <a:prstGeom prst="rect">
            <a:avLst/>
          </a:prstGeom>
          <a:ln w="12700"/>
        </p:spPr>
      </p:pic>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4" name="Shape 474"/>
          <p:cNvSpPr/>
          <p:nvPr>
            <p:ph type="title"/>
          </p:nvPr>
        </p:nvSpPr>
        <p:spPr>
          <a:xfrm>
            <a:off x="343182" y="-693609"/>
            <a:ext cx="12318436" cy="2275841"/>
          </a:xfrm>
          <a:prstGeom prst="rect">
            <a:avLst/>
          </a:prstGeom>
        </p:spPr>
        <p:txBody>
          <a:bodyPr/>
          <a:lstStyle>
            <a:lvl1pPr>
              <a:defRPr sz="5000">
                <a:latin typeface="Gill Sans"/>
                <a:ea typeface="Gill Sans"/>
                <a:cs typeface="Gill Sans"/>
                <a:sym typeface="Gill Sans"/>
              </a:defRPr>
            </a:lvl1pPr>
          </a:lstStyle>
          <a:p>
            <a:pPr/>
            <a:r>
              <a:t>Encourage imagination and ‘picture seeing’</a:t>
            </a:r>
          </a:p>
        </p:txBody>
      </p:sp>
      <p:sp>
        <p:nvSpPr>
          <p:cNvPr id="475" name="Shape 475"/>
          <p:cNvSpPr/>
          <p:nvPr/>
        </p:nvSpPr>
        <p:spPr>
          <a:xfrm>
            <a:off x="847823" y="942611"/>
            <a:ext cx="10469599" cy="881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5800">
                <a:latin typeface="SIL-Kai-Reg-Jian"/>
                <a:ea typeface="SIL-Kai-Reg-Jian"/>
                <a:cs typeface="SIL-Kai-Reg-Jian"/>
                <a:sym typeface="SIL-Kai-Reg-Jian"/>
              </a:defRPr>
            </a:lvl1pPr>
          </a:lstStyle>
          <a:p>
            <a:pPr/>
            <a:r>
              <a:t>鼓励学生用自己想象力看到图片</a:t>
            </a:r>
          </a:p>
        </p:txBody>
      </p:sp>
      <p:pic>
        <p:nvPicPr>
          <p:cNvPr id="476" name="Screen Shot 2014-10-08 at 3.58.12 PM.png"/>
          <p:cNvPicPr>
            <a:picLocks noChangeAspect="1"/>
          </p:cNvPicPr>
          <p:nvPr/>
        </p:nvPicPr>
        <p:blipFill>
          <a:blip r:embed="rId3">
            <a:extLst/>
          </a:blip>
          <a:stretch>
            <a:fillRect/>
          </a:stretch>
        </p:blipFill>
        <p:spPr>
          <a:xfrm>
            <a:off x="668302" y="1940910"/>
            <a:ext cx="11668196" cy="7224890"/>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0" name="16newcharacters.jpg"/>
          <p:cNvPicPr>
            <a:picLocks noChangeAspect="1"/>
          </p:cNvPicPr>
          <p:nvPr/>
        </p:nvPicPr>
        <p:blipFill>
          <a:blip r:embed="rId2">
            <a:extLst/>
          </a:blip>
          <a:stretch>
            <a:fillRect/>
          </a:stretch>
        </p:blipFill>
        <p:spPr>
          <a:xfrm>
            <a:off x="-1" y="671449"/>
            <a:ext cx="13004802" cy="8010958"/>
          </a:xfrm>
          <a:prstGeom prst="rect">
            <a:avLst/>
          </a:prstGeom>
          <a:ln w="12700">
            <a:miter lim="400000"/>
          </a:ln>
        </p:spPr>
      </p:pic>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2" name="radicals_simp_lores.png"/>
          <p:cNvPicPr>
            <a:picLocks noChangeAspect="0"/>
          </p:cNvPicPr>
          <p:nvPr/>
        </p:nvPicPr>
        <p:blipFill>
          <a:blip r:embed="rId2">
            <a:extLst/>
          </a:blip>
          <a:stretch>
            <a:fillRect/>
          </a:stretch>
        </p:blipFill>
        <p:spPr>
          <a:xfrm>
            <a:off x="1223127" y="134478"/>
            <a:ext cx="10558546" cy="15041720"/>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4" name="628x471.jpg"/>
          <p:cNvPicPr>
            <a:picLocks noChangeAspect="1"/>
          </p:cNvPicPr>
          <p:nvPr/>
        </p:nvPicPr>
        <p:blipFill>
          <a:blip r:embed="rId3">
            <a:extLst/>
          </a:blip>
          <a:stretch>
            <a:fillRect/>
          </a:stretch>
        </p:blipFill>
        <p:spPr>
          <a:xfrm>
            <a:off x="-50392" y="-120134"/>
            <a:ext cx="15050718" cy="9993868"/>
          </a:xfrm>
          <a:prstGeom prst="rect">
            <a:avLst/>
          </a:prstGeom>
          <a:ln w="12700">
            <a:miter lim="400000"/>
          </a:ln>
        </p:spPr>
      </p:pic>
      <p:sp>
        <p:nvSpPr>
          <p:cNvPr id="485" name="Shape 485"/>
          <p:cNvSpPr/>
          <p:nvPr/>
        </p:nvSpPr>
        <p:spPr>
          <a:xfrm>
            <a:off x="383808" y="2103373"/>
            <a:ext cx="4169068" cy="4303749"/>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2248" tIns="72248" rIns="72248" bIns="72248">
            <a:spAutoFit/>
          </a:bodyPr>
          <a:lstStyle/>
          <a:p>
            <a:pPr marL="325120" algn="l" defTabSz="650240">
              <a:defRPr sz="2000">
                <a:latin typeface="Gill Sans"/>
                <a:ea typeface="Gill Sans"/>
                <a:cs typeface="Gill Sans"/>
                <a:sym typeface="Gill Sans"/>
              </a:defRPr>
            </a:pPr>
            <a:r>
              <a:t>My School - New words</a:t>
            </a:r>
          </a:p>
          <a:p>
            <a:pPr marL="325120" algn="l" defTabSz="650240">
              <a:defRPr sz="2000">
                <a:latin typeface="Gill Sans"/>
                <a:ea typeface="Gill Sans"/>
                <a:cs typeface="Gill Sans"/>
                <a:sym typeface="Gill Sans"/>
              </a:defRPr>
            </a:pPr>
          </a:p>
          <a:p>
            <a:pPr marL="322410" algn="l" defTabSz="650240">
              <a:lnSpc>
                <a:spcPct val="150000"/>
              </a:lnSpc>
              <a:defRPr sz="2000">
                <a:latin typeface="Gill Sans"/>
                <a:ea typeface="Gill Sans"/>
                <a:cs typeface="Gill Sans"/>
                <a:sym typeface="Gill Sans"/>
              </a:defRPr>
            </a:pPr>
            <a:r>
              <a:t>Go                              </a:t>
            </a:r>
            <a:r>
              <a:rPr>
                <a:latin typeface="SIL-Kai-Reg-Jian"/>
                <a:ea typeface="SIL-Kai-Reg-Jian"/>
                <a:cs typeface="SIL-Kai-Reg-Jian"/>
                <a:sym typeface="SIL-Kai-Reg-Jian"/>
              </a:rPr>
              <a:t>去 </a:t>
            </a:r>
            <a:r>
              <a:t>                   </a:t>
            </a:r>
          </a:p>
          <a:p>
            <a:pPr marL="325120" algn="l" defTabSz="650240">
              <a:lnSpc>
                <a:spcPct val="150000"/>
              </a:lnSpc>
              <a:defRPr sz="2000">
                <a:latin typeface="Gill Sans"/>
                <a:ea typeface="Gill Sans"/>
                <a:cs typeface="Gill Sans"/>
                <a:sym typeface="Gill Sans"/>
              </a:defRPr>
            </a:pPr>
            <a:r>
              <a:t>Classroom                  </a:t>
            </a:r>
            <a:r>
              <a:rPr>
                <a:latin typeface="SIL-Kai-Reg-Jian"/>
                <a:ea typeface="SIL-Kai-Reg-Jian"/>
                <a:cs typeface="SIL-Kai-Reg-Jian"/>
                <a:sym typeface="SIL-Kai-Reg-Jian"/>
              </a:rPr>
              <a:t> 教 室   </a:t>
            </a:r>
            <a:r>
              <a:t>           </a:t>
            </a:r>
          </a:p>
          <a:p>
            <a:pPr marL="325120" algn="l" defTabSz="650240">
              <a:lnSpc>
                <a:spcPct val="150000"/>
              </a:lnSpc>
              <a:defRPr sz="2000">
                <a:latin typeface="Gill Sans"/>
                <a:ea typeface="Gill Sans"/>
                <a:cs typeface="Gill Sans"/>
                <a:sym typeface="Gill Sans"/>
              </a:defRPr>
            </a:pPr>
            <a:r>
              <a:t>Office                         </a:t>
            </a:r>
            <a:r>
              <a:rPr>
                <a:latin typeface="SIL-Kai-Reg-Jian"/>
                <a:ea typeface="SIL-Kai-Reg-Jian"/>
                <a:cs typeface="SIL-Kai-Reg-Jian"/>
                <a:sym typeface="SIL-Kai-Reg-Jian"/>
              </a:rPr>
              <a:t> 办公室  </a:t>
            </a:r>
            <a:r>
              <a:t>            </a:t>
            </a:r>
          </a:p>
          <a:p>
            <a:pPr marL="325120" algn="l" defTabSz="650240">
              <a:lnSpc>
                <a:spcPct val="150000"/>
              </a:lnSpc>
              <a:defRPr sz="2000">
                <a:latin typeface="Gill Sans"/>
                <a:ea typeface="Gill Sans"/>
                <a:cs typeface="Gill Sans"/>
                <a:sym typeface="Gill Sans"/>
              </a:defRPr>
            </a:pPr>
            <a:r>
              <a:t>Sports field               </a:t>
            </a:r>
            <a:r>
              <a:rPr>
                <a:latin typeface="SIL-Kai-Reg-Jian"/>
                <a:ea typeface="SIL-Kai-Reg-Jian"/>
                <a:cs typeface="SIL-Kai-Reg-Jian"/>
                <a:sym typeface="SIL-Kai-Reg-Jian"/>
              </a:rPr>
              <a:t>   运动场  </a:t>
            </a:r>
            <a:r>
              <a:t> </a:t>
            </a:r>
          </a:p>
          <a:p>
            <a:pPr marL="325120" algn="l" defTabSz="650240">
              <a:lnSpc>
                <a:spcPct val="150000"/>
              </a:lnSpc>
              <a:defRPr sz="2000">
                <a:latin typeface="Gill Sans"/>
                <a:ea typeface="Gill Sans"/>
                <a:cs typeface="Gill Sans"/>
                <a:sym typeface="Gill Sans"/>
              </a:defRPr>
            </a:pPr>
            <a:r>
              <a:t>Library                  </a:t>
            </a:r>
            <a:r>
              <a:rPr>
                <a:latin typeface="SIL-Kai-Reg-Jian"/>
                <a:ea typeface="SIL-Kai-Reg-Jian"/>
                <a:cs typeface="SIL-Kai-Reg-Jian"/>
                <a:sym typeface="SIL-Kai-Reg-Jian"/>
              </a:rPr>
              <a:t>     图书馆</a:t>
            </a:r>
            <a:r>
              <a:t>               </a:t>
            </a:r>
          </a:p>
          <a:p>
            <a:pPr marL="325120" algn="l" defTabSz="650240">
              <a:lnSpc>
                <a:spcPct val="150000"/>
              </a:lnSpc>
              <a:defRPr sz="2000">
                <a:latin typeface="Gill Sans"/>
                <a:ea typeface="Gill Sans"/>
                <a:cs typeface="Gill Sans"/>
                <a:sym typeface="Gill Sans"/>
              </a:defRPr>
            </a:pPr>
            <a:r>
              <a:t>Assembly hall               </a:t>
            </a:r>
            <a:r>
              <a:rPr>
                <a:latin typeface="SIL-Kai-Reg-Jian"/>
                <a:ea typeface="SIL-Kai-Reg-Jian"/>
                <a:cs typeface="SIL-Kai-Reg-Jian"/>
                <a:sym typeface="SIL-Kai-Reg-Jian"/>
              </a:rPr>
              <a:t>礼堂  </a:t>
            </a:r>
            <a:r>
              <a:t>                      </a:t>
            </a:r>
          </a:p>
          <a:p>
            <a:pPr marL="325120" algn="l" defTabSz="650240">
              <a:lnSpc>
                <a:spcPct val="150000"/>
              </a:lnSpc>
              <a:defRPr sz="2000">
                <a:latin typeface="Gill Sans"/>
                <a:ea typeface="Gill Sans"/>
                <a:cs typeface="Gill Sans"/>
                <a:sym typeface="Gill Sans"/>
              </a:defRPr>
            </a:pPr>
            <a:r>
              <a:t>Dining hall                 </a:t>
            </a:r>
            <a:r>
              <a:rPr>
                <a:latin typeface="SIL-Kai-Reg-Jian"/>
                <a:ea typeface="SIL-Kai-Reg-Jian"/>
                <a:cs typeface="SIL-Kai-Reg-Jian"/>
                <a:sym typeface="SIL-Kai-Reg-Jian"/>
              </a:rPr>
              <a:t>  食堂   </a:t>
            </a:r>
            <a:r>
              <a:t>                   </a:t>
            </a:r>
          </a:p>
          <a:p>
            <a:pPr marL="325120" algn="l" defTabSz="650240">
              <a:lnSpc>
                <a:spcPct val="150000"/>
              </a:lnSpc>
              <a:defRPr sz="3400">
                <a:latin typeface="Gill Sans"/>
                <a:ea typeface="Gill Sans"/>
                <a:cs typeface="Gill Sans"/>
                <a:sym typeface="Gill Sans"/>
              </a:defRPr>
            </a:pPr>
            <a:r>
              <a:rPr sz="2000"/>
              <a:t>Toilet                           </a:t>
            </a:r>
            <a:r>
              <a:rPr sz="2000">
                <a:latin typeface="SIL-Kai-Reg-Jian"/>
                <a:ea typeface="SIL-Kai-Reg-Jian"/>
                <a:cs typeface="SIL-Kai-Reg-Jian"/>
                <a:sym typeface="SIL-Kai-Reg-Jian"/>
              </a:rPr>
              <a:t>洗手间</a:t>
            </a:r>
            <a:r>
              <a:rPr sz="2000">
                <a:latin typeface="SIL-Kai-Reg-Jian"/>
                <a:ea typeface="SIL-Kai-Reg-Jian"/>
                <a:cs typeface="SIL-Kai-Reg-Jian"/>
                <a:sym typeface="SIL-Kai-Reg-Jian"/>
              </a:rPr>
              <a:t> </a:t>
            </a:r>
            <a:r>
              <a:rPr sz="2000"/>
              <a:t> </a:t>
            </a:r>
            <a:r>
              <a:t>       </a:t>
            </a:r>
          </a:p>
        </p:txBody>
      </p:sp>
      <p:sp>
        <p:nvSpPr>
          <p:cNvPr id="486" name="Shape 486"/>
          <p:cNvSpPr/>
          <p:nvPr/>
        </p:nvSpPr>
        <p:spPr>
          <a:xfrm>
            <a:off x="2374075" y="7224268"/>
            <a:ext cx="4501691" cy="12620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defTabSz="577991">
              <a:defRPr sz="3800">
                <a:latin typeface="Gill Sans"/>
                <a:ea typeface="Gill Sans"/>
                <a:cs typeface="Gill Sans"/>
                <a:sym typeface="Gill Sans"/>
              </a:defRPr>
            </a:lvl1pPr>
          </a:lstStyle>
          <a:p>
            <a:pPr/>
            <a:r>
              <a:t>Copy the words and remember them.</a:t>
            </a:r>
          </a:p>
        </p:txBody>
      </p:sp>
      <p:sp>
        <p:nvSpPr>
          <p:cNvPr id="487" name="Shape 487"/>
          <p:cNvSpPr/>
          <p:nvPr/>
        </p:nvSpPr>
        <p:spPr>
          <a:xfrm>
            <a:off x="1095251" y="130951"/>
            <a:ext cx="11695620" cy="136369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p>
            <a:pPr defTabSz="577991">
              <a:defRPr sz="8400">
                <a:latin typeface="Gill Sans"/>
                <a:ea typeface="Gill Sans"/>
                <a:cs typeface="Gill Sans"/>
                <a:sym typeface="Gill Sans"/>
              </a:defRPr>
            </a:pPr>
            <a:r>
              <a:t>Passive Learning </a:t>
            </a:r>
            <a:r>
              <a:rPr>
                <a:latin typeface="SIL-Kai-Reg-Jian"/>
                <a:ea typeface="SIL-Kai-Reg-Jian"/>
                <a:cs typeface="SIL-Kai-Reg-Jian"/>
                <a:sym typeface="SIL-Kai-Reg-Jian"/>
              </a:rPr>
              <a:t>被动学习</a:t>
            </a:r>
          </a:p>
        </p:txBody>
      </p:sp>
      <p:sp>
        <p:nvSpPr>
          <p:cNvPr id="488" name="Shape 488"/>
          <p:cNvSpPr/>
          <p:nvPr/>
        </p:nvSpPr>
        <p:spPr>
          <a:xfrm>
            <a:off x="6951231" y="8408627"/>
            <a:ext cx="4627599" cy="7032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4400">
                <a:latin typeface="SIL-Kai-Reg-Jian"/>
                <a:ea typeface="SIL-Kai-Reg-Jian"/>
                <a:cs typeface="SIL-Kai-Reg-Jian"/>
                <a:sym typeface="SIL-Kai-Reg-Jian"/>
              </a:defRPr>
            </a:lvl1pPr>
          </a:lstStyle>
          <a:p>
            <a:pPr/>
            <a:r>
              <a:t>复写汉字，记住！</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2" name="14feb5eef366116e13fe21.jpg"/>
          <p:cNvPicPr>
            <a:picLocks noChangeAspect="1"/>
          </p:cNvPicPr>
          <p:nvPr/>
        </p:nvPicPr>
        <p:blipFill>
          <a:blip r:embed="rId3">
            <a:extLst/>
          </a:blip>
          <a:stretch>
            <a:fillRect/>
          </a:stretch>
        </p:blipFill>
        <p:spPr>
          <a:xfrm>
            <a:off x="-3592" y="17733"/>
            <a:ext cx="13004801" cy="9718134"/>
          </a:xfrm>
          <a:prstGeom prst="rect">
            <a:avLst/>
          </a:prstGeom>
          <a:ln w="12700"/>
        </p:spPr>
      </p:pic>
      <p:sp>
        <p:nvSpPr>
          <p:cNvPr id="493" name="Shape 493"/>
          <p:cNvSpPr/>
          <p:nvPr/>
        </p:nvSpPr>
        <p:spPr>
          <a:xfrm>
            <a:off x="-90556" y="2032967"/>
            <a:ext cx="6165707" cy="6786599"/>
          </a:xfrm>
          <a:prstGeom prst="rect">
            <a:avLst/>
          </a:prstGeom>
          <a:solidFill>
            <a:srgbClr val="FFFFFF"/>
          </a:solidFill>
          <a:ln w="12700">
            <a:solidFill>
              <a:srgbClr val="000000"/>
            </a:solidFill>
            <a:miter lim="400000"/>
          </a:ln>
          <a:extLst>
            <a:ext uri="{C572A759-6A51-4108-AA02-DFA0A04FC94B}">
              <ma14:wrappingTextBoxFlag xmlns:ma14="http://schemas.microsoft.com/office/mac/drawingml/2011/main" val="1"/>
            </a:ext>
          </a:extLst>
        </p:spPr>
        <p:txBody>
          <a:bodyPr lIns="72248" tIns="72248" rIns="72248" bIns="72248">
            <a:spAutoFit/>
          </a:bodyPr>
          <a:lstStyle/>
          <a:p>
            <a:pPr marL="325120" algn="l" defTabSz="650240">
              <a:defRPr b="1" sz="3400">
                <a:latin typeface="Helvetica"/>
                <a:ea typeface="Helvetica"/>
                <a:cs typeface="Helvetica"/>
                <a:sym typeface="Helvetica"/>
              </a:defRPr>
            </a:pPr>
            <a:r>
              <a:t>My School - New words</a:t>
            </a:r>
          </a:p>
          <a:p>
            <a:pPr marL="325120" algn="l" defTabSz="650240">
              <a:defRPr sz="3400">
                <a:latin typeface="Helvetica"/>
                <a:ea typeface="Helvetica"/>
                <a:cs typeface="Helvetica"/>
                <a:sym typeface="Helvetica"/>
              </a:defRPr>
            </a:pPr>
          </a:p>
          <a:p>
            <a:pPr marL="32241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去 : </a:t>
            </a:r>
            <a:r>
              <a:rPr>
                <a:solidFill>
                  <a:srgbClr val="FF2600"/>
                </a:solidFill>
                <a:latin typeface="SIL-Kai-Reg-Jian"/>
                <a:ea typeface="SIL-Kai-Reg-Jian"/>
                <a:cs typeface="SIL-Kai-Reg-Jian"/>
                <a:sym typeface="SIL-Kai-Reg-Jian"/>
              </a:rPr>
              <a:t>土,厶  earth / private    </a:t>
            </a:r>
            <a:r>
              <a:rPr>
                <a:latin typeface="SIL-Kai-Reg-Jian"/>
                <a:ea typeface="SIL-Kai-Reg-Jian"/>
                <a:cs typeface="SIL-Kai-Reg-Jian"/>
                <a:sym typeface="SIL-Kai-Reg-Jian"/>
              </a:rPr>
              <a:t>                 </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教 室 : </a:t>
            </a:r>
            <a:r>
              <a:rPr>
                <a:solidFill>
                  <a:srgbClr val="FF2600"/>
                </a:solidFill>
                <a:latin typeface="SIL-Kai-Reg-Jian"/>
                <a:ea typeface="SIL-Kai-Reg-Jian"/>
                <a:cs typeface="SIL-Kai-Reg-Jian"/>
                <a:sym typeface="SIL-Kai-Reg-Jian"/>
              </a:rPr>
              <a:t>孝,攵 obedience / </a:t>
            </a:r>
            <a:r>
              <a:rPr>
                <a:latin typeface="SIL-Kai-Reg-Jian"/>
                <a:ea typeface="SIL-Kai-Reg-Jian"/>
                <a:cs typeface="SIL-Kai-Reg-Jian"/>
                <a:sym typeface="SIL-Kai-Reg-Jian"/>
              </a:rPr>
              <a:t>                  </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办公室  : </a:t>
            </a:r>
            <a:r>
              <a:rPr>
                <a:solidFill>
                  <a:srgbClr val="FF2600"/>
                </a:solidFill>
                <a:latin typeface="SIL-Kai-Reg-Jian"/>
                <a:ea typeface="SIL-Kai-Reg-Jian"/>
                <a:cs typeface="SIL-Kai-Reg-Jian"/>
                <a:sym typeface="SIL-Kai-Reg-Jian"/>
              </a:rPr>
              <a:t>力,八, 八,厶, 宀,至  </a:t>
            </a:r>
            <a:r>
              <a:rPr>
                <a:latin typeface="SIL-Kai-Reg-Jian"/>
                <a:ea typeface="SIL-Kai-Reg-Jian"/>
                <a:cs typeface="SIL-Kai-Reg-Jian"/>
                <a:sym typeface="SIL-Kai-Reg-Jian"/>
              </a:rPr>
              <a:t> </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运动场 : </a:t>
            </a:r>
            <a:r>
              <a:rPr>
                <a:solidFill>
                  <a:srgbClr val="FF2600"/>
                </a:solidFill>
                <a:latin typeface="SIL-Kai-Reg-Jian"/>
                <a:ea typeface="SIL-Kai-Reg-Jian"/>
                <a:cs typeface="SIL-Kai-Reg-Jian"/>
                <a:sym typeface="SIL-Kai-Reg-Jian"/>
              </a:rPr>
              <a:t>辶,云, 云,力,   </a:t>
            </a:r>
            <a:r>
              <a:rPr>
                <a:latin typeface="SIL-Kai-Reg-Jian"/>
                <a:ea typeface="SIL-Kai-Reg-Jian"/>
                <a:cs typeface="SIL-Kai-Reg-Jian"/>
                <a:sym typeface="SIL-Kai-Reg-Jian"/>
              </a:rPr>
              <a:t>         </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图书馆 :</a:t>
            </a:r>
            <a:r>
              <a:rPr>
                <a:solidFill>
                  <a:srgbClr val="FF2600"/>
                </a:solidFill>
                <a:latin typeface="SIL-Kai-Reg-Jian"/>
                <a:ea typeface="SIL-Kai-Reg-Jian"/>
                <a:cs typeface="SIL-Kai-Reg-Jian"/>
                <a:sym typeface="SIL-Kai-Reg-Jian"/>
              </a:rPr>
              <a:t> 囗,冬, 饣,官    </a:t>
            </a:r>
            <a:r>
              <a:rPr>
                <a:latin typeface="SIL-Kai-Reg-Jian"/>
                <a:ea typeface="SIL-Kai-Reg-Jian"/>
                <a:cs typeface="SIL-Kai-Reg-Jian"/>
                <a:sym typeface="SIL-Kai-Reg-Jian"/>
              </a:rPr>
              <a:t>      </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礼堂  :</a:t>
            </a:r>
            <a:r>
              <a:rPr>
                <a:solidFill>
                  <a:srgbClr val="FF2600"/>
                </a:solidFill>
                <a:latin typeface="SIL-Kai-Reg-Jian"/>
                <a:ea typeface="SIL-Kai-Reg-Jian"/>
                <a:cs typeface="SIL-Kai-Reg-Jian"/>
                <a:sym typeface="SIL-Kai-Reg-Jian"/>
              </a:rPr>
              <a:t>龸,口,土</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食堂 : </a:t>
            </a:r>
            <a:r>
              <a:rPr>
                <a:solidFill>
                  <a:srgbClr val="FF2600"/>
                </a:solidFill>
                <a:latin typeface="SIL-Kai-Reg-Jian"/>
                <a:ea typeface="SIL-Kai-Reg-Jian"/>
                <a:cs typeface="SIL-Kai-Reg-Jian"/>
                <a:sym typeface="SIL-Kai-Reg-Jian"/>
              </a:rPr>
              <a:t>食, 龸,口,土</a:t>
            </a:r>
            <a:endParaRPr>
              <a:latin typeface="SIL-Kai-Reg-Jian"/>
              <a:ea typeface="SIL-Kai-Reg-Jian"/>
              <a:cs typeface="SIL-Kai-Reg-Jian"/>
              <a:sym typeface="SIL-Kai-Reg-Jian"/>
            </a:endParaRPr>
          </a:p>
          <a:p>
            <a:pPr marL="325120" algn="l" defTabSz="650240">
              <a:lnSpc>
                <a:spcPct val="150000"/>
              </a:lnSpc>
              <a:defRPr sz="3400">
                <a:latin typeface="Helvetica"/>
                <a:ea typeface="Helvetica"/>
                <a:cs typeface="Helvetica"/>
                <a:sym typeface="Helvetica"/>
              </a:defRPr>
            </a:pPr>
            <a:r>
              <a:rPr>
                <a:latin typeface="SIL-Kai-Reg-Jian"/>
                <a:ea typeface="SIL-Kai-Reg-Jian"/>
                <a:cs typeface="SIL-Kai-Reg-Jian"/>
                <a:sym typeface="SIL-Kai-Reg-Jian"/>
              </a:rPr>
              <a:t> 洗手间: </a:t>
            </a:r>
            <a:r>
              <a:rPr>
                <a:solidFill>
                  <a:srgbClr val="FF2600"/>
                </a:solidFill>
                <a:latin typeface="SIL-Kai-Reg-Jian"/>
                <a:ea typeface="SIL-Kai-Reg-Jian"/>
                <a:cs typeface="SIL-Kai-Reg-Jian"/>
                <a:sym typeface="SIL-Kai-Reg-Jian"/>
              </a:rPr>
              <a:t>氵,先, 手, 门,日   </a:t>
            </a:r>
            <a:r>
              <a:t>    </a:t>
            </a:r>
          </a:p>
        </p:txBody>
      </p:sp>
      <p:sp>
        <p:nvSpPr>
          <p:cNvPr id="494" name="Shape 494"/>
          <p:cNvSpPr/>
          <p:nvPr/>
        </p:nvSpPr>
        <p:spPr>
          <a:xfrm>
            <a:off x="4168330" y="8454233"/>
            <a:ext cx="8571231" cy="7032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defTabSz="577991">
              <a:defRPr sz="3800">
                <a:latin typeface="Gill Sans"/>
                <a:ea typeface="Gill Sans"/>
                <a:cs typeface="Gill Sans"/>
                <a:sym typeface="Gill Sans"/>
              </a:defRPr>
            </a:lvl1pPr>
          </a:lstStyle>
          <a:p>
            <a:pPr/>
            <a:r>
              <a:t>Identify the Building Blocks (Radicals)</a:t>
            </a:r>
          </a:p>
        </p:txBody>
      </p:sp>
      <p:sp>
        <p:nvSpPr>
          <p:cNvPr id="495" name="Shape 495"/>
          <p:cNvSpPr/>
          <p:nvPr/>
        </p:nvSpPr>
        <p:spPr>
          <a:xfrm>
            <a:off x="487096" y="-26308"/>
            <a:ext cx="12030608" cy="140179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p>
            <a:pPr defTabSz="577991">
              <a:defRPr sz="8600">
                <a:latin typeface="Gill Sans"/>
                <a:ea typeface="Gill Sans"/>
                <a:cs typeface="Gill Sans"/>
                <a:sym typeface="Gill Sans"/>
              </a:defRPr>
            </a:pPr>
            <a:r>
              <a:t>Active Learning- </a:t>
            </a:r>
            <a:r>
              <a:rPr>
                <a:latin typeface="SIL-Kai-Reg-Jian"/>
                <a:ea typeface="SIL-Kai-Reg-Jian"/>
                <a:cs typeface="SIL-Kai-Reg-Jian"/>
                <a:sym typeface="SIL-Kai-Reg-Jian"/>
              </a:rPr>
              <a:t>主动学习</a:t>
            </a:r>
          </a:p>
        </p:txBody>
      </p:sp>
      <p:sp>
        <p:nvSpPr>
          <p:cNvPr id="496" name="Shape 496"/>
          <p:cNvSpPr/>
          <p:nvPr/>
        </p:nvSpPr>
        <p:spPr>
          <a:xfrm>
            <a:off x="5879253" y="9071986"/>
            <a:ext cx="3509999" cy="703298"/>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4400">
                <a:latin typeface="SIL-Kai-Reg-Jian"/>
                <a:ea typeface="SIL-Kai-Reg-Jian"/>
                <a:cs typeface="SIL-Kai-Reg-Jian"/>
                <a:sym typeface="SIL-Kai-Reg-Jian"/>
              </a:defRPr>
            </a:lvl1pPr>
          </a:lstStyle>
          <a:p>
            <a:pPr/>
            <a:r>
              <a:t>识别偏旁部首</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nvSpPr>
        <p:spPr>
          <a:xfrm>
            <a:off x="379306" y="-1"/>
            <a:ext cx="13004801" cy="13781477"/>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57799" marR="57799" algn="l" defTabSz="650240">
              <a:defRPr sz="3400">
                <a:uFill>
                  <a:solidFill>
                    <a:srgbClr val="000000"/>
                  </a:solidFill>
                </a:uFill>
                <a:latin typeface="Times New Roman"/>
                <a:ea typeface="Times New Roman"/>
                <a:cs typeface="Times New Roman"/>
                <a:sym typeface="Times New Roman"/>
              </a:defRPr>
            </a:lvl1pPr>
          </a:lstStyle>
          <a:p>
            <a:pPr/>
            <a:r>
              <a:t>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 高高 高 高 高 高 高 高 高 高 高 高 高 高 高 高 高 高 高 高 高 高 高 高高 高 高 高 高 高 高 高 高 高 高 高 高 高 高 高 高 高 高 高 高 高 高 高 高 高 高 高 高 高 高 高高 高 高 高 高 高 高 高 高 高 高 高 高 高高 高 高 高 高 高 高 高 高 高 高 高 高 高 高 高 高 高 高 高 高 高 高 高 高 高 高 高 高 高 高 高 高 高 高高 高 高 高 高 高 高 高 高 高 高 高 高 高 高 高 高 高 高 高 高 高 高 高 高 高 高 高 高 高 高 高 高 高 高 高 高 高 高 高 高 高 高 高 高 高高 高 </a:t>
            </a:r>
          </a:p>
        </p:txBody>
      </p:sp>
      <p:sp>
        <p:nvSpPr>
          <p:cNvPr id="184" name="Shape 184"/>
          <p:cNvSpPr/>
          <p:nvPr/>
        </p:nvSpPr>
        <p:spPr>
          <a:xfrm>
            <a:off x="4554876" y="4118751"/>
            <a:ext cx="4271999" cy="1516098"/>
          </a:xfrm>
          <a:prstGeom prst="rect">
            <a:avLst/>
          </a:prstGeom>
          <a:solidFill>
            <a:schemeClr val="accent3">
              <a:satOff val="18648"/>
              <a:lumOff val="5971"/>
            </a:schemeClr>
          </a:solidFill>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defTabSz="577991">
              <a:defRPr sz="10800">
                <a:latin typeface="SIL-Kai-Reg-Jian"/>
                <a:ea typeface="SIL-Kai-Reg-Jian"/>
                <a:cs typeface="SIL-Kai-Reg-Jian"/>
                <a:sym typeface="SIL-Kai-Reg-Jian"/>
              </a:defRPr>
            </a:lvl1pPr>
          </a:lstStyle>
          <a:p>
            <a:pPr/>
            <a:r>
              <a:t>又一遍</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83">
                                            <p:bg/>
                                          </p:spTgt>
                                        </p:tgtEl>
                                        <p:attrNameLst>
                                          <p:attrName>style.visibility</p:attrName>
                                        </p:attrNameLst>
                                      </p:cBhvr>
                                      <p:to>
                                        <p:strVal val="visible"/>
                                      </p:to>
                                    </p:set>
                                    <p:animEffect filter="fade" transition="in">
                                      <p:cBhvr>
                                        <p:cTn id="7" dur="1000"/>
                                        <p:tgtEl>
                                          <p:spTgt spid="183">
                                            <p:bg/>
                                          </p:spTgt>
                                        </p:tgtEl>
                                      </p:cBhvr>
                                    </p:animEffect>
                                  </p:childTnLst>
                                </p:cTn>
                              </p:par>
                              <p:par>
                                <p:cTn id="8" presetClass="entr" nodeType="withEffect" presetSubtype="0" presetID="10" grpId="1" fill="hold">
                                  <p:stCondLst>
                                    <p:cond delay="0"/>
                                  </p:stCondLst>
                                  <p:iterate type="lt" backwards="0">
                                    <p:tmAbs val="0"/>
                                  </p:iterate>
                                  <p:childTnLst>
                                    <p:set>
                                      <p:cBhvr>
                                        <p:cTn id="9" fill="hold"/>
                                        <p:tgtEl>
                                          <p:spTgt spid="183">
                                            <p:txEl>
                                              <p:pRg st="0" end="0"/>
                                            </p:txEl>
                                          </p:spTgt>
                                        </p:tgtEl>
                                        <p:attrNameLst>
                                          <p:attrName>style.visibility</p:attrName>
                                        </p:attrNameLst>
                                      </p:cBhvr>
                                      <p:to>
                                        <p:strVal val="visible"/>
                                      </p:to>
                                    </p:set>
                                    <p:animEffect filter="fade" transition="in">
                                      <p:cBhvr>
                                        <p:cTn id="10" dur="1000"/>
                                        <p:tgtEl>
                                          <p:spTgt spid="18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1"/>
    </p:bldLst>
  </p:timing>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0" name="6489328671_9370165d30_o.jpg"/>
          <p:cNvPicPr>
            <a:picLocks noChangeAspect="1"/>
          </p:cNvPicPr>
          <p:nvPr/>
        </p:nvPicPr>
        <p:blipFill>
          <a:blip r:embed="rId2">
            <a:extLst/>
          </a:blip>
          <a:stretch>
            <a:fillRect/>
          </a:stretch>
        </p:blipFill>
        <p:spPr>
          <a:xfrm>
            <a:off x="546" y="-101093"/>
            <a:ext cx="13274383" cy="9955787"/>
          </a:xfrm>
          <a:prstGeom prst="rect">
            <a:avLst/>
          </a:prstGeom>
          <a:ln w="12700"/>
        </p:spPr>
      </p:pic>
      <p:sp>
        <p:nvSpPr>
          <p:cNvPr id="501" name="Shape 501"/>
          <p:cNvSpPr/>
          <p:nvPr/>
        </p:nvSpPr>
        <p:spPr>
          <a:xfrm>
            <a:off x="6686255" y="7808083"/>
            <a:ext cx="11431571" cy="1668499"/>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p>
            <a:pPr marL="57799" marR="57799" algn="l" defTabSz="650240">
              <a:buClr>
                <a:srgbClr val="000000"/>
              </a:buClr>
              <a:buFont typeface="Times New Roman"/>
              <a:defRPr sz="5000">
                <a:solidFill>
                  <a:srgbClr val="FFFFFF"/>
                </a:solidFill>
                <a:uFill>
                  <a:solidFill>
                    <a:srgbClr val="000000"/>
                  </a:solidFill>
                </a:uFill>
                <a:latin typeface="Helvetica"/>
                <a:ea typeface="Helvetica"/>
                <a:cs typeface="Helvetica"/>
                <a:sym typeface="Helvetica"/>
              </a:defRPr>
            </a:pPr>
            <a:r>
              <a:t>Allow guessing</a:t>
            </a:r>
          </a:p>
          <a:p>
            <a:pPr marR="650240" algn="l" defTabSz="650240">
              <a:defRPr sz="5000">
                <a:solidFill>
                  <a:srgbClr val="FFFFFF"/>
                </a:solidFill>
                <a:latin typeface="Helvetica"/>
                <a:ea typeface="Helvetica"/>
                <a:cs typeface="Helvetica"/>
                <a:sym typeface="Helvetica"/>
              </a:defRPr>
            </a:pPr>
            <a:r>
              <a:t> </a:t>
            </a:r>
            <a:r>
              <a:rPr>
                <a:latin typeface="SIL-Kai-Reg-Jian"/>
                <a:ea typeface="SIL-Kai-Reg-Jian"/>
                <a:cs typeface="SIL-Kai-Reg-Jian"/>
                <a:sym typeface="SIL-Kai-Reg-Jian"/>
              </a:rPr>
              <a:t>允许猜猜看</a:t>
            </a:r>
          </a:p>
        </p:txBody>
      </p:sp>
      <p:sp>
        <p:nvSpPr>
          <p:cNvPr id="502" name="Shape 502"/>
          <p:cNvSpPr/>
          <p:nvPr/>
        </p:nvSpPr>
        <p:spPr>
          <a:xfrm>
            <a:off x="10527764" y="494924"/>
            <a:ext cx="2434249" cy="2462409"/>
          </a:xfrm>
          <a:prstGeom prst="wedgeEllipseCallout">
            <a:avLst>
              <a:gd name="adj1" fmla="val -68181"/>
              <a:gd name="adj2" fmla="val 3347"/>
            </a:avLst>
          </a:prstGeom>
          <a:solidFill>
            <a:srgbClr val="00C5FF"/>
          </a:solidFill>
          <a:ln w="12700">
            <a:solidFill>
              <a:srgbClr val="000000"/>
            </a:solidFill>
          </a:ln>
          <a:extLst>
            <a:ext uri="{C572A759-6A51-4108-AA02-DFA0A04FC94B}">
              <ma14:wrappingTextBoxFlag xmlns:ma14="http://schemas.microsoft.com/office/mac/drawingml/2011/main" val="1"/>
            </a:ext>
          </a:extLst>
        </p:spPr>
        <p:txBody>
          <a:bodyPr lIns="72248" tIns="72248" rIns="72248" bIns="72248" anchor="ctr"/>
          <a:lstStyle>
            <a:lvl1pPr marL="57799" marR="57799" algn="l" defTabSz="650240">
              <a:defRPr b="1" sz="3400">
                <a:solidFill>
                  <a:srgbClr val="FFFFFF"/>
                </a:solidFill>
                <a:uFill>
                  <a:solidFill>
                    <a:srgbClr val="FFFFFF"/>
                  </a:solidFill>
                </a:uFill>
                <a:latin typeface="Arial"/>
                <a:ea typeface="Arial"/>
                <a:cs typeface="Arial"/>
                <a:sym typeface="Arial"/>
              </a:defRPr>
            </a:lvl1pPr>
          </a:lstStyle>
          <a:p>
            <a:pPr>
              <a:defRPr sz="10200">
                <a:latin typeface="Times New Roman"/>
                <a:ea typeface="Times New Roman"/>
                <a:cs typeface="Times New Roman"/>
                <a:sym typeface="Times New Roman"/>
              </a:defRPr>
            </a:pPr>
            <a:r>
              <a:rPr sz="3400">
                <a:latin typeface="Arial"/>
                <a:ea typeface="Arial"/>
                <a:cs typeface="Arial"/>
                <a:sym typeface="Arial"/>
              </a:rPr>
              <a:t>I can see heart 心</a:t>
            </a:r>
          </a:p>
        </p:txBody>
      </p:sp>
      <p:sp>
        <p:nvSpPr>
          <p:cNvPr id="503" name="Shape 503"/>
          <p:cNvSpPr/>
          <p:nvPr/>
        </p:nvSpPr>
        <p:spPr>
          <a:xfrm>
            <a:off x="4788746" y="14874"/>
            <a:ext cx="2434249" cy="2462410"/>
          </a:xfrm>
          <a:prstGeom prst="wedgeEllipseCallout">
            <a:avLst>
              <a:gd name="adj1" fmla="val 65977"/>
              <a:gd name="adj2" fmla="val 23161"/>
            </a:avLst>
          </a:prstGeom>
          <a:solidFill>
            <a:srgbClr val="00C5FF"/>
          </a:solidFill>
          <a:ln w="12700">
            <a:solidFill>
              <a:srgbClr val="000000"/>
            </a:solidFill>
          </a:ln>
          <a:extLst>
            <a:ext uri="{C572A759-6A51-4108-AA02-DFA0A04FC94B}">
              <ma14:wrappingTextBoxFlag xmlns:ma14="http://schemas.microsoft.com/office/mac/drawingml/2011/main" val="1"/>
            </a:ext>
          </a:extLst>
        </p:spPr>
        <p:txBody>
          <a:bodyPr lIns="72248" tIns="72248" rIns="72248" bIns="72248" anchor="ctr"/>
          <a:lstStyle>
            <a:lvl1pPr marL="57799" marR="57799" algn="l" defTabSz="650240">
              <a:defRPr b="1" sz="3400">
                <a:solidFill>
                  <a:srgbClr val="FFFFFF"/>
                </a:solidFill>
                <a:uFill>
                  <a:solidFill>
                    <a:srgbClr val="FFFFFF"/>
                  </a:solidFill>
                </a:uFill>
                <a:latin typeface="Arial"/>
                <a:ea typeface="Arial"/>
                <a:cs typeface="Arial"/>
                <a:sym typeface="Arial"/>
              </a:defRPr>
            </a:lvl1pPr>
          </a:lstStyle>
          <a:p>
            <a:pPr>
              <a:defRPr sz="10200">
                <a:latin typeface="Times New Roman"/>
                <a:ea typeface="Times New Roman"/>
                <a:cs typeface="Times New Roman"/>
                <a:sym typeface="Times New Roman"/>
              </a:defRPr>
            </a:pPr>
            <a:r>
              <a:rPr sz="3400">
                <a:latin typeface="Arial"/>
                <a:ea typeface="Arial"/>
                <a:cs typeface="Arial"/>
                <a:sym typeface="Arial"/>
              </a:rPr>
              <a:t>I know 耳 is ear.</a:t>
            </a:r>
          </a:p>
        </p:txBody>
      </p:sp>
      <p:sp>
        <p:nvSpPr>
          <p:cNvPr id="504" name="Shape 504"/>
          <p:cNvSpPr/>
          <p:nvPr/>
        </p:nvSpPr>
        <p:spPr>
          <a:xfrm>
            <a:off x="3195986" y="2021037"/>
            <a:ext cx="2434250" cy="2462409"/>
          </a:xfrm>
          <a:prstGeom prst="wedgeEllipseCallout">
            <a:avLst>
              <a:gd name="adj1" fmla="val 93804"/>
              <a:gd name="adj2" fmla="val -12358"/>
            </a:avLst>
          </a:prstGeom>
          <a:solidFill>
            <a:srgbClr val="00C5FF"/>
          </a:solidFill>
          <a:ln w="12700">
            <a:solidFill>
              <a:srgbClr val="000000"/>
            </a:solidFill>
          </a:ln>
          <a:extLst>
            <a:ext uri="{C572A759-6A51-4108-AA02-DFA0A04FC94B}">
              <ma14:wrappingTextBoxFlag xmlns:ma14="http://schemas.microsoft.com/office/mac/drawingml/2011/main" val="1"/>
            </a:ext>
          </a:extLst>
        </p:spPr>
        <p:txBody>
          <a:bodyPr lIns="72248" tIns="72248" rIns="72248" bIns="72248" anchor="ctr"/>
          <a:lstStyle>
            <a:lvl1pPr marL="57799" marR="57799" algn="l" defTabSz="650240">
              <a:defRPr b="1" sz="3400">
                <a:solidFill>
                  <a:srgbClr val="FFFFFF"/>
                </a:solidFill>
                <a:uFill>
                  <a:solidFill>
                    <a:srgbClr val="FFFFFF"/>
                  </a:solidFill>
                </a:uFill>
                <a:latin typeface="Arial"/>
                <a:ea typeface="Arial"/>
                <a:cs typeface="Arial"/>
                <a:sym typeface="Arial"/>
              </a:defRPr>
            </a:lvl1pPr>
          </a:lstStyle>
          <a:p>
            <a:pPr>
              <a:defRPr sz="10200">
                <a:latin typeface="Times New Roman"/>
                <a:ea typeface="Times New Roman"/>
                <a:cs typeface="Times New Roman"/>
                <a:sym typeface="Times New Roman"/>
              </a:defRPr>
            </a:pPr>
            <a:r>
              <a:rPr sz="3400">
                <a:latin typeface="Arial"/>
                <a:ea typeface="Arial"/>
                <a:cs typeface="Arial"/>
                <a:sym typeface="Arial"/>
              </a:rPr>
              <a:t>I wonder why 王 is there?</a:t>
            </a:r>
          </a:p>
        </p:txBody>
      </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6" name="14feb5eef366116e141923.jpg"/>
          <p:cNvPicPr>
            <a:picLocks noChangeAspect="1"/>
          </p:cNvPicPr>
          <p:nvPr/>
        </p:nvPicPr>
        <p:blipFill>
          <a:blip r:embed="rId2">
            <a:extLst/>
          </a:blip>
          <a:stretch>
            <a:fillRect/>
          </a:stretch>
        </p:blipFill>
        <p:spPr>
          <a:xfrm>
            <a:off x="1753278" y="-4827"/>
            <a:ext cx="8672087" cy="11603496"/>
          </a:xfrm>
          <a:prstGeom prst="rect">
            <a:avLst/>
          </a:prstGeom>
          <a:ln w="12700"/>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droppedImage.png"/>
          <p:cNvPicPr>
            <a:picLocks noChangeAspect="1"/>
          </p:cNvPicPr>
          <p:nvPr/>
        </p:nvPicPr>
        <p:blipFill>
          <a:blip r:embed="rId2">
            <a:extLst/>
          </a:blip>
          <a:stretch>
            <a:fillRect/>
          </a:stretch>
        </p:blipFill>
        <p:spPr>
          <a:xfrm>
            <a:off x="-1025869" y="-1450462"/>
            <a:ext cx="18981786" cy="12654524"/>
          </a:xfrm>
          <a:prstGeom prst="rect">
            <a:avLst/>
          </a:prstGeom>
          <a:ln w="12700"/>
        </p:spPr>
      </p:pic>
      <p:sp>
        <p:nvSpPr>
          <p:cNvPr id="189" name="Shape 189"/>
          <p:cNvSpPr/>
          <p:nvPr>
            <p:ph type="title"/>
          </p:nvPr>
        </p:nvSpPr>
        <p:spPr>
          <a:xfrm>
            <a:off x="5262362" y="-419595"/>
            <a:ext cx="9659559" cy="2280356"/>
          </a:xfrm>
          <a:prstGeom prst="rect">
            <a:avLst/>
          </a:prstGeom>
          <a:solidFill>
            <a:schemeClr val="accent5"/>
          </a:solidFill>
        </p:spPr>
        <p:txBody>
          <a:bodyPr/>
          <a:lstStyle>
            <a:lvl1pPr algn="l">
              <a:defRPr sz="6800">
                <a:latin typeface="Gill Sans"/>
                <a:ea typeface="Gill Sans"/>
                <a:cs typeface="Gill Sans"/>
                <a:sym typeface="Gill Sans"/>
              </a:defRPr>
            </a:lvl1pPr>
          </a:lstStyle>
          <a:p>
            <a:pPr/>
            <a:r>
              <a:t>The traditional way</a:t>
            </a:r>
          </a:p>
        </p:txBody>
      </p:sp>
      <p:sp>
        <p:nvSpPr>
          <p:cNvPr id="190" name="Shape 190"/>
          <p:cNvSpPr/>
          <p:nvPr/>
        </p:nvSpPr>
        <p:spPr>
          <a:xfrm>
            <a:off x="5234957" y="1371320"/>
            <a:ext cx="7778304" cy="1058899"/>
          </a:xfrm>
          <a:prstGeom prst="rect">
            <a:avLst/>
          </a:prstGeom>
          <a:solidFill>
            <a:schemeClr val="accent5"/>
          </a:solidFill>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650240" indent="-650240" algn="l" defTabSz="650240">
              <a:lnSpc>
                <a:spcPts val="12600"/>
              </a:lnSpc>
              <a:tabLst>
                <a:tab pos="190500" algn="l"/>
                <a:tab pos="647700" algn="l"/>
              </a:tabLst>
              <a:defRPr sz="7200">
                <a:solidFill>
                  <a:srgbClr val="FFFFFF"/>
                </a:solidFill>
                <a:latin typeface="SIL-Kai-Reg-Jian"/>
                <a:ea typeface="SIL-Kai-Reg-Jian"/>
                <a:cs typeface="SIL-Kai-Reg-Jian"/>
                <a:sym typeface="SIL-Kai-Reg-Jian"/>
              </a:defRPr>
            </a:lvl1pPr>
          </a:lstStyle>
          <a:p>
            <a:pPr/>
            <a:r>
              <a:t>教汉字的传统方式</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droppedImage.png"/>
          <p:cNvPicPr>
            <a:picLocks noChangeAspect="1"/>
          </p:cNvPicPr>
          <p:nvPr/>
        </p:nvPicPr>
        <p:blipFill>
          <a:blip r:embed="rId3">
            <a:extLst/>
          </a:blip>
          <a:stretch>
            <a:fillRect/>
          </a:stretch>
        </p:blipFill>
        <p:spPr>
          <a:xfrm>
            <a:off x="-812801" y="2337293"/>
            <a:ext cx="14630402" cy="9753601"/>
          </a:xfrm>
          <a:prstGeom prst="rect">
            <a:avLst/>
          </a:prstGeom>
          <a:ln w="12700"/>
        </p:spPr>
      </p:pic>
      <p:sp>
        <p:nvSpPr>
          <p:cNvPr id="193" name="Shape 193"/>
          <p:cNvSpPr/>
          <p:nvPr>
            <p:ph type="title"/>
          </p:nvPr>
        </p:nvSpPr>
        <p:spPr>
          <a:xfrm>
            <a:off x="-278797" y="-385069"/>
            <a:ext cx="12878365" cy="2077157"/>
          </a:xfrm>
          <a:prstGeom prst="rect">
            <a:avLst/>
          </a:prstGeom>
        </p:spPr>
        <p:txBody>
          <a:bodyPr/>
          <a:lstStyle>
            <a:lvl1pPr>
              <a:defRPr sz="5400">
                <a:latin typeface="Gill Sans"/>
                <a:ea typeface="Gill Sans"/>
                <a:cs typeface="Gill Sans"/>
                <a:sym typeface="Gill Sans"/>
              </a:defRPr>
            </a:lvl1pPr>
          </a:lstStyle>
          <a:p>
            <a:pPr/>
            <a:r>
              <a:t>Brain was disengaged</a:t>
            </a:r>
          </a:p>
        </p:txBody>
      </p:sp>
      <p:sp>
        <p:nvSpPr>
          <p:cNvPr id="194" name="Shape 194"/>
          <p:cNvSpPr/>
          <p:nvPr/>
        </p:nvSpPr>
        <p:spPr>
          <a:xfrm>
            <a:off x="3886109" y="1256511"/>
            <a:ext cx="7315201" cy="800101"/>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spAutoFit/>
          </a:bodyPr>
          <a:lstStyle>
            <a:lvl1pPr marR="650240" algn="l" defTabSz="650240">
              <a:defRPr sz="5000">
                <a:latin typeface="SIL-Kai-Reg-Jian"/>
                <a:ea typeface="SIL-Kai-Reg-Jian"/>
                <a:cs typeface="SIL-Kai-Reg-Jian"/>
                <a:sym typeface="SIL-Kai-Reg-Jian"/>
              </a:defRPr>
            </a:lvl1pPr>
          </a:lstStyle>
          <a:p>
            <a:pPr/>
            <a:r>
              <a:t>大脑与汉字脱节。</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article-2107158-02EF5AE80000044D-851_468x359.jpg"/>
          <p:cNvPicPr>
            <a:picLocks noChangeAspect="1"/>
          </p:cNvPicPr>
          <p:nvPr/>
        </p:nvPicPr>
        <p:blipFill>
          <a:blip r:embed="rId2">
            <a:extLst/>
          </a:blip>
          <a:stretch>
            <a:fillRect/>
          </a:stretch>
        </p:blipFill>
        <p:spPr>
          <a:xfrm>
            <a:off x="-136622" y="-18100"/>
            <a:ext cx="13278044" cy="10185508"/>
          </a:xfrm>
          <a:prstGeom prst="rect">
            <a:avLst/>
          </a:prstGeom>
          <a:ln w="12700">
            <a:miter lim="400000"/>
          </a:ln>
        </p:spPr>
      </p:pic>
      <p:sp>
        <p:nvSpPr>
          <p:cNvPr id="199" name="Shape 199"/>
          <p:cNvSpPr/>
          <p:nvPr>
            <p:ph type="title"/>
          </p:nvPr>
        </p:nvSpPr>
        <p:spPr>
          <a:xfrm>
            <a:off x="-1088380" y="-641912"/>
            <a:ext cx="12878366" cy="2077157"/>
          </a:xfrm>
          <a:prstGeom prst="rect">
            <a:avLst/>
          </a:prstGeom>
        </p:spPr>
        <p:txBody>
          <a:bodyPr/>
          <a:lstStyle>
            <a:lvl1pPr>
              <a:defRPr sz="7400">
                <a:latin typeface="Gill Sans"/>
                <a:ea typeface="Gill Sans"/>
                <a:cs typeface="Gill Sans"/>
                <a:sym typeface="Gill Sans"/>
              </a:defRPr>
            </a:lvl1pPr>
          </a:lstStyle>
          <a:p>
            <a:pPr/>
            <a:r>
              <a:t>My hand was writing.</a:t>
            </a:r>
          </a:p>
        </p:txBody>
      </p:sp>
      <p:sp>
        <p:nvSpPr>
          <p:cNvPr id="200" name="Shape 200"/>
          <p:cNvSpPr/>
          <p:nvPr/>
        </p:nvSpPr>
        <p:spPr>
          <a:xfrm>
            <a:off x="504468" y="7187331"/>
            <a:ext cx="11995864" cy="1384892"/>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72248" tIns="72248" rIns="72248" bIns="72248" anchor="ctr"/>
          <a:lstStyle>
            <a:lvl1pPr marL="55751" marR="55751" defTabSz="650240">
              <a:defRPr sz="6600">
                <a:solidFill>
                  <a:srgbClr val="FFFFFF"/>
                </a:solidFill>
                <a:uFill>
                  <a:solidFill>
                    <a:srgbClr val="000000"/>
                  </a:solidFill>
                </a:uFill>
                <a:latin typeface="Gill Sans"/>
                <a:ea typeface="Gill Sans"/>
                <a:cs typeface="Gill Sans"/>
                <a:sym typeface="Gill Sans"/>
              </a:defRPr>
            </a:lvl1pPr>
          </a:lstStyle>
          <a:p>
            <a:pPr/>
            <a:r>
              <a:t>No cognitive processes needed.</a:t>
            </a:r>
          </a:p>
        </p:txBody>
      </p:sp>
      <p:sp>
        <p:nvSpPr>
          <p:cNvPr id="201" name="Shape 201"/>
          <p:cNvSpPr/>
          <p:nvPr/>
        </p:nvSpPr>
        <p:spPr>
          <a:xfrm>
            <a:off x="4803660" y="807329"/>
            <a:ext cx="4576799" cy="881099"/>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5800">
                <a:latin typeface="SIL-Kai-Reg-Jian"/>
                <a:ea typeface="SIL-Kai-Reg-Jian"/>
                <a:cs typeface="SIL-Kai-Reg-Jian"/>
                <a:sym typeface="SIL-Kai-Reg-Jian"/>
              </a:defRPr>
            </a:lvl1pPr>
          </a:lstStyle>
          <a:p>
            <a:pPr/>
            <a:r>
              <a:t>我的手在写。</a:t>
            </a:r>
          </a:p>
        </p:txBody>
      </p:sp>
      <p:sp>
        <p:nvSpPr>
          <p:cNvPr id="202" name="Shape 202"/>
          <p:cNvSpPr/>
          <p:nvPr/>
        </p:nvSpPr>
        <p:spPr>
          <a:xfrm>
            <a:off x="502993" y="8462653"/>
            <a:ext cx="11998814" cy="1008099"/>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lvl1pPr algn="l" defTabSz="650240">
              <a:tabLst>
                <a:tab pos="495300" algn="l"/>
                <a:tab pos="1003300" algn="l"/>
                <a:tab pos="1511300" algn="l"/>
                <a:tab pos="2019300" algn="l"/>
                <a:tab pos="2527300" algn="l"/>
                <a:tab pos="3022600" algn="l"/>
                <a:tab pos="3530600" algn="l"/>
                <a:tab pos="4038600" algn="l"/>
                <a:tab pos="4546600" algn="l"/>
                <a:tab pos="5054600" algn="l"/>
                <a:tab pos="5562600" algn="l"/>
                <a:tab pos="6057900" algn="l"/>
              </a:tabLst>
              <a:defRPr sz="6800">
                <a:solidFill>
                  <a:srgbClr val="FFFFFF"/>
                </a:solidFill>
                <a:latin typeface="SIL-Kai-Reg-Jian"/>
                <a:ea typeface="SIL-Kai-Reg-Jian"/>
                <a:cs typeface="SIL-Kai-Reg-Jian"/>
                <a:sym typeface="SIL-Kai-Reg-Jian"/>
              </a:defRPr>
            </a:lvl1pPr>
          </a:lstStyle>
          <a:p>
            <a:pPr/>
            <a:r>
              <a:t>但是大脑并未认知这些汉字。</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334152" y="-2835573"/>
            <a:ext cx="13293797" cy="6953956"/>
          </a:xfrm>
          <a:prstGeom prst="rect">
            <a:avLst/>
          </a:prstGeom>
        </p:spPr>
        <p:txBody>
          <a:bodyPr/>
          <a:lstStyle>
            <a:lvl1pPr>
              <a:defRPr sz="8400">
                <a:latin typeface="Futura"/>
                <a:ea typeface="Futura"/>
                <a:cs typeface="Futura"/>
                <a:sym typeface="Futura"/>
              </a:defRPr>
            </a:lvl1pPr>
          </a:lstStyle>
          <a:p>
            <a:pPr/>
            <a:r>
              <a:t>No Learning Autonomy</a:t>
            </a:r>
          </a:p>
        </p:txBody>
      </p:sp>
      <p:sp>
        <p:nvSpPr>
          <p:cNvPr id="205" name="Shape 205"/>
          <p:cNvSpPr/>
          <p:nvPr/>
        </p:nvSpPr>
        <p:spPr>
          <a:xfrm>
            <a:off x="2896237" y="1320898"/>
            <a:ext cx="6267593" cy="1016001"/>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spAutoFit/>
          </a:bodyPr>
          <a:lstStyle>
            <a:lvl1pPr marL="650240" indent="-650240" algn="l" defTabSz="650240">
              <a:lnSpc>
                <a:spcPts val="12100"/>
              </a:lnSpc>
              <a:tabLst>
                <a:tab pos="190500" algn="l"/>
                <a:tab pos="647700" algn="l"/>
              </a:tabLst>
              <a:defRPr sz="6800">
                <a:latin typeface="SIL-Kai-Reg-Jian"/>
                <a:ea typeface="SIL-Kai-Reg-Jian"/>
                <a:cs typeface="SIL-Kai-Reg-Jian"/>
                <a:sym typeface="SIL-Kai-Reg-Jian"/>
              </a:defRPr>
            </a:lvl1pPr>
          </a:lstStyle>
          <a:p>
            <a:pPr/>
            <a:r>
              <a:t>没有学习自主性</a:t>
            </a:r>
          </a:p>
        </p:txBody>
      </p:sp>
      <p:pic>
        <p:nvPicPr>
          <p:cNvPr id="206" name="droppedImage.png"/>
          <p:cNvPicPr>
            <a:picLocks noChangeAspect="1"/>
          </p:cNvPicPr>
          <p:nvPr/>
        </p:nvPicPr>
        <p:blipFill>
          <a:blip r:embed="rId3">
            <a:extLst/>
          </a:blip>
          <a:stretch>
            <a:fillRect/>
          </a:stretch>
        </p:blipFill>
        <p:spPr>
          <a:xfrm>
            <a:off x="3131556" y="2771373"/>
            <a:ext cx="6741688" cy="7170703"/>
          </a:xfrm>
          <a:prstGeom prst="rect">
            <a:avLst/>
          </a:prstGeom>
          <a:ln w="12700"/>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