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notesSlides/notesSlide4.xml" ContentType="application/vnd.openxmlformats-officedocument.presentationml.notesSlide+xml"/>
  <Override PartName="/ppt/media/image12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eg" ContentType="image/jpeg"/>
  <Override PartName="/ppt/notesSlides/notesSlide7.xml" ContentType="application/vnd.openxmlformats-officedocument.presentationml.notesSlide+xml"/>
  <Override PartName="/ppt/media/image14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5.jpeg" ContentType="image/jpeg"/>
  <Override PartName="/ppt/media/image16.jpeg" ContentType="image/jpeg"/>
  <Override PartName="/ppt/notesSlides/notesSlide10.xml" ContentType="application/vnd.openxmlformats-officedocument.presentationml.notesSlide+xml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notesSlides/notesSlide11.xml" ContentType="application/vnd.openxmlformats-officedocument.presentationml.notesSlide+xml"/>
  <Override PartName="/ppt/media/image30.jpeg" ContentType="image/jpeg"/>
  <Override PartName="/ppt/media/image31.jpeg" ContentType="image/jpeg"/>
  <Override PartName="/ppt/notesSlides/notesSlide12.xml" ContentType="application/vnd.openxmlformats-officedocument.presentationml.notesSlide+xml"/>
  <Override PartName="/ppt/media/image32.jpeg" ContentType="image/jpeg"/>
  <Override PartName="/ppt/notesSlides/notesSlide13.xml" ContentType="application/vnd.openxmlformats-officedocument.presentationml.notesSlide+xml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800">
                <a:latin typeface="Times"/>
                <a:ea typeface="Times"/>
                <a:cs typeface="Times"/>
                <a:sym typeface="Times"/>
              </a:rPr>
              <a:t>Let’s move onto how we infuse culture into our Chinese programs.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800">
                <a:latin typeface="Times"/>
                <a:ea typeface="Times"/>
                <a:cs typeface="Times"/>
                <a:sym typeface="Times"/>
              </a:rPr>
              <a:t>You probably already know that culture is a great way to deliver language as well.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800">
                <a:latin typeface="Times"/>
                <a:ea typeface="Times"/>
                <a:cs typeface="Times"/>
                <a:sym typeface="Times"/>
              </a:rPr>
              <a:t>But we want to infuse culture, not just have it as an add 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3</a:t>
            </a:r>
            <a:r>
              <a:rPr baseline="30000" sz="1600">
                <a:latin typeface="Times"/>
                <a:ea typeface="Times"/>
                <a:cs typeface="Times"/>
                <a:sym typeface="Times"/>
              </a:rPr>
              <a:t>rd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way of choosing which cultural experiences…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MEANINGFUL – real world contexts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Newspapers with my 1</a:t>
            </a:r>
            <a:r>
              <a:rPr baseline="30000" sz="1600">
                <a:latin typeface="Times"/>
                <a:ea typeface="Times"/>
                <a:cs typeface="Times"/>
                <a:sym typeface="Times"/>
              </a:rPr>
              <a:t>st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graders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1" name="Shape 4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When doing a food topic..as well as language content..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Compare school lunches, chopsticks, celebrations and food, real menus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Shape 4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Now I am here to tell you that Goal setting by students really works.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It combines cultural and language content so flawlessly, but if you want another way to tap into students…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 use a question box in the classroom.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At the beginning of every school year…students write down questions about China that interest them……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Teachers should encourage questions…that are meaningful to students.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4" name="Shape 4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 develop a Thematic Unit of work…where topics are learnt…for example.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In this theme – School’s Cool – the language content is generally….discussing school subjects, talking about their school lunch etc.,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But within the language content I embed  KWL chart.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So the topic is defined…school related…students get into groups and brainstorm questions.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So, just as we make tea and infuse tea in the water...so must our teaching of culture.</a:t>
            </a:r>
            <a:endParaRPr sz="1600">
              <a:latin typeface="Helvetica"/>
              <a:ea typeface="Helvetica"/>
              <a:cs typeface="Helvetica"/>
              <a:sym typeface="Helvetica"/>
            </a:endParaRPr>
          </a:p>
          <a:p>
            <a:pPr defTabSz="914400">
              <a:lnSpc>
                <a:spcPct val="100000"/>
              </a:lnSpc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It is not good enough to do paper cutting in isolation, the meaning, the purpose of it must be clear to students.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Let’s look at what the infusion of culture is not...</a:t>
            </a:r>
            <a:endParaRPr sz="1600">
              <a:latin typeface="Helvetica"/>
              <a:ea typeface="Helvetica"/>
              <a:cs typeface="Helvetica"/>
              <a:sym typeface="Helvetica"/>
            </a:endParaRPr>
          </a:p>
          <a:p>
            <a:pPr defTabSz="914400">
              <a:lnSpc>
                <a:spcPct val="100000"/>
              </a:lnSpc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It is not added on...like an after thought.</a:t>
            </a:r>
            <a:endParaRPr sz="1600">
              <a:latin typeface="Helvetica"/>
              <a:ea typeface="Helvetica"/>
              <a:cs typeface="Helvetica"/>
              <a:sym typeface="Helvetica"/>
            </a:endParaRPr>
          </a:p>
          <a:p>
            <a:pPr defTabSz="914400">
              <a:lnSpc>
                <a:spcPct val="100000"/>
              </a:lnSpc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It enriches the language.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Isolated topics have some merit…but the best combination is language+ culture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Culture and language are integrated.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That’s how the brain works...it seeks meaning...and if we can connect language and culture we will have more effective learning.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Some cultural activities have limited relevance to students.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So when choosing cultural activities choose ones that: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1. Are meaningful to students: teenagers - school, clothes, shopping, music, and extend their interests...calligraphy, geography..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2. Appropriate to grade level: Must be challenging to the age of the students.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The day of teachers standing in front of the class…who is all knowing..is gone.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 strongly believe in the 80-20 principle….get the students working….let them research…don’t tell them…make them work for it.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Students using Inquiry-based research has been shown to retain information in the long-term.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We know that the brain seeks out connections…to strengthen pathways…to retain information…Memory is related to how strong the connections are.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So if we can connect language, culture and student’s previous knowledge….much more effective learning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Start off a cultural project with...What do you know about....? KWL worksheet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hape 3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Important to remember these aspects of culture…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Sometimes we can focus on the products…paper cutting…making a lantern…and miss the opportunity to explore…perspectives and practices.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They are all interconnected.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Shape 3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Important to remember these aspects of culture…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Sometimes we can focus on the products…paper cutting…making a lantern…and miss the opportunity to explore…perspectives and practices.</a:t>
            </a:r>
            <a:endParaRPr sz="1600">
              <a:latin typeface="Times"/>
              <a:ea typeface="Times"/>
              <a:cs typeface="Times"/>
              <a:sym typeface="Times"/>
            </a:endParaRPr>
          </a:p>
          <a:p>
            <a:pPr indent="57150" defTabSz="914400">
              <a:lnSpc>
                <a:spcPct val="100000"/>
              </a:lnSpc>
              <a:spcBef>
                <a:spcPts val="500"/>
              </a:spcBef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They are all interconnected.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10509567" y="8890000"/>
            <a:ext cx="332741" cy="383540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8" name="Shape 118"/>
          <p:cNvSpPr/>
          <p:nvPr>
            <p:ph type="title"/>
          </p:nvPr>
        </p:nvSpPr>
        <p:spPr>
          <a:xfrm>
            <a:off x="977900" y="0"/>
            <a:ext cx="11049000" cy="3365500"/>
          </a:xfrm>
          <a:prstGeom prst="rect">
            <a:avLst/>
          </a:prstGeom>
        </p:spPr>
        <p:txBody>
          <a:bodyPr>
            <a:noAutofit/>
          </a:bodyPr>
          <a:lstStyle>
            <a:lvl1pPr indent="6350" defTabSz="914400">
              <a:defRPr sz="6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2587" indent="-342900" defTabSz="914400">
              <a:spcBef>
                <a:spcPts val="1100"/>
              </a:spcBef>
              <a:buSzPct val="100000"/>
              <a:buFont typeface="Times"/>
              <a:buChar char="»"/>
              <a:defRPr sz="4400">
                <a:latin typeface="Times"/>
                <a:ea typeface="Times"/>
                <a:cs typeface="Times"/>
                <a:sym typeface="Times"/>
              </a:defRPr>
            </a:lvl1pPr>
            <a:lvl2pPr marL="776955" indent="-330868" defTabSz="914400">
              <a:spcBef>
                <a:spcPts val="1100"/>
              </a:spcBef>
              <a:buSzPct val="100000"/>
              <a:buFont typeface="Times"/>
              <a:buChar char="–"/>
              <a:defRPr sz="4400">
                <a:latin typeface="Times"/>
                <a:ea typeface="Times"/>
                <a:cs typeface="Times"/>
                <a:sym typeface="Times"/>
              </a:defRPr>
            </a:lvl2pPr>
            <a:lvl3pPr marL="1199122" indent="-295835" defTabSz="914400">
              <a:spcBef>
                <a:spcPts val="1100"/>
              </a:spcBef>
              <a:buSzPct val="100000"/>
              <a:buFont typeface="Times"/>
              <a:defRPr sz="4400">
                <a:latin typeface="Times"/>
                <a:ea typeface="Times"/>
                <a:cs typeface="Times"/>
                <a:sym typeface="Times"/>
              </a:defRPr>
            </a:lvl3pPr>
            <a:lvl4pPr marL="1719715" indent="-359228" defTabSz="914400">
              <a:spcBef>
                <a:spcPts val="1100"/>
              </a:spcBef>
              <a:buSzPct val="100000"/>
              <a:buFont typeface="Times"/>
              <a:buChar char="–"/>
              <a:defRPr sz="4400">
                <a:latin typeface="Times"/>
                <a:ea typeface="Times"/>
                <a:cs typeface="Times"/>
                <a:sym typeface="Times"/>
              </a:defRPr>
            </a:lvl4pPr>
            <a:lvl5pPr marL="2176915" indent="-359228" defTabSz="914400">
              <a:spcBef>
                <a:spcPts val="1100"/>
              </a:spcBef>
              <a:buSzPct val="100000"/>
              <a:buFont typeface="Times"/>
              <a:buChar char="»"/>
              <a:defRPr sz="4400"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47700" y="0"/>
            <a:ext cx="11709400" cy="2406650"/>
          </a:xfrm>
          <a:prstGeom prst="rect">
            <a:avLst/>
          </a:prstGeom>
        </p:spPr>
        <p:txBody>
          <a:bodyPr>
            <a:noAutofit/>
          </a:bodyPr>
          <a:lstStyle>
            <a:lvl1pPr indent="6350" defTabSz="91440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2587" indent="-342900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776955" indent="-33086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marL="1199122" indent="-295835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719715" indent="-35922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176915" indent="-359228" defTabSz="914400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270000" y="0"/>
            <a:ext cx="10464800" cy="294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270000" y="1498600"/>
            <a:ext cx="10464800" cy="8255000"/>
          </a:xfrm>
          <a:prstGeom prst="rect">
            <a:avLst/>
          </a:prstGeom>
        </p:spPr>
        <p:txBody>
          <a:bodyPr>
            <a:noAutofit/>
          </a:bodyPr>
          <a:lstStyle>
            <a:lvl1pPr marL="381000" indent="-381000">
              <a:buSzPct val="100000"/>
              <a:defRPr sz="38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1pPr>
            <a:lvl2pPr marL="762000" indent="-381000">
              <a:buSzPct val="100000"/>
              <a:defRPr sz="38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2pPr>
            <a:lvl3pPr marL="1143000" indent="-381000">
              <a:buSzPct val="100000"/>
              <a:defRPr sz="38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3pPr>
            <a:lvl4pPr marL="1524000" indent="-381000">
              <a:buSzPct val="100000"/>
              <a:defRPr sz="38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4pPr>
            <a:lvl5pPr marL="1905000" indent="-381000">
              <a:buSzPct val="100000"/>
              <a:defRPr sz="38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6191046" y="9283700"/>
            <a:ext cx="622708" cy="647700"/>
          </a:xfrm>
          <a:prstGeom prst="rect">
            <a:avLst/>
          </a:prstGeom>
        </p:spPr>
        <p:txBody>
          <a:bodyPr/>
          <a:lstStyle>
            <a:lvl1pPr>
              <a:defRPr sz="36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.g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6.pn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eg"/><Relationship Id="rId4" Type="http://schemas.openxmlformats.org/officeDocument/2006/relationships/image" Target="../media/image3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Relationship Id="rId3" Type="http://schemas.openxmlformats.org/officeDocument/2006/relationships/image" Target="../media/image30.jpeg"/><Relationship Id="rId4" Type="http://schemas.openxmlformats.org/officeDocument/2006/relationships/image" Target="../media/image38.jpeg"/><Relationship Id="rId5" Type="http://schemas.openxmlformats.org/officeDocument/2006/relationships/image" Target="../media/image34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3213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74104" y="225644"/>
            <a:ext cx="12814402" cy="6330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lnSpc>
                <a:spcPts val="6100"/>
              </a:lnSpc>
              <a:spcBef>
                <a:spcPts val="1200"/>
              </a:spcBef>
              <a:defRPr b="1" sz="38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Strategies For Teaching Culture Through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977900" y="-19482"/>
            <a:ext cx="11049000" cy="15349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Cultural Infusion</a:t>
            </a:r>
          </a:p>
        </p:txBody>
      </p:sp>
      <p:sp>
        <p:nvSpPr>
          <p:cNvPr id="219" name="Shape 219"/>
          <p:cNvSpPr/>
          <p:nvPr>
            <p:ph type="body" sz="half" idx="1"/>
          </p:nvPr>
        </p:nvSpPr>
        <p:spPr>
          <a:xfrm>
            <a:off x="1020500" y="3636350"/>
            <a:ext cx="4279901" cy="6934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87362" indent="-430212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Limited relevance</a:t>
            </a:r>
          </a:p>
        </p:txBody>
      </p:sp>
      <p:sp>
        <p:nvSpPr>
          <p:cNvPr id="220" name="Shape 220"/>
          <p:cNvSpPr/>
          <p:nvPr/>
        </p:nvSpPr>
        <p:spPr>
          <a:xfrm>
            <a:off x="6106244" y="4011709"/>
            <a:ext cx="6629401" cy="394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 </a:t>
            </a:r>
            <a:r>
              <a:rPr sz="3600">
                <a:solidFill>
                  <a:srgbClr val="FF0000"/>
                </a:solidFill>
              </a:rPr>
              <a:t> Meaningful </a:t>
            </a:r>
            <a:r>
              <a:rPr sz="3600"/>
              <a:t>and </a:t>
            </a:r>
            <a:r>
              <a:rPr sz="3600">
                <a:solidFill>
                  <a:srgbClr val="FF0000"/>
                </a:solidFill>
              </a:rPr>
              <a:t>Appropriate</a:t>
            </a:r>
            <a:endParaRPr sz="3600">
              <a:solidFill>
                <a:srgbClr val="FF0000"/>
              </a:solidFill>
            </a:endParaRPr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</a:t>
            </a:r>
          </a:p>
        </p:txBody>
      </p:sp>
      <p:grpSp>
        <p:nvGrpSpPr>
          <p:cNvPr id="225" name="Group 225"/>
          <p:cNvGrpSpPr/>
          <p:nvPr/>
        </p:nvGrpSpPr>
        <p:grpSpPr>
          <a:xfrm>
            <a:off x="1444430" y="2877989"/>
            <a:ext cx="3432042" cy="3432041"/>
            <a:chOff x="0" y="0"/>
            <a:chExt cx="3432040" cy="3432040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3432041" cy="3432041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001011" y="1026247"/>
              <a:ext cx="357505" cy="357505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2102966" y="1026247"/>
              <a:ext cx="361711" cy="357505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799127" y="1026247"/>
              <a:ext cx="1863228" cy="176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1" y="0"/>
                  </a:moveTo>
                  <a:cubicBezTo>
                    <a:pt x="3252" y="0"/>
                    <a:pt x="2321" y="982"/>
                    <a:pt x="2321" y="2194"/>
                  </a:cubicBezTo>
                  <a:cubicBezTo>
                    <a:pt x="2321" y="3406"/>
                    <a:pt x="3252" y="4388"/>
                    <a:pt x="4401" y="4388"/>
                  </a:cubicBezTo>
                  <a:cubicBezTo>
                    <a:pt x="5550" y="4388"/>
                    <a:pt x="6482" y="3406"/>
                    <a:pt x="6482" y="2194"/>
                  </a:cubicBezTo>
                  <a:cubicBezTo>
                    <a:pt x="6482" y="982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82"/>
                    <a:pt x="15118" y="2194"/>
                  </a:cubicBezTo>
                  <a:cubicBezTo>
                    <a:pt x="15118" y="3406"/>
                    <a:pt x="16050" y="4388"/>
                    <a:pt x="17199" y="4388"/>
                  </a:cubicBezTo>
                  <a:cubicBezTo>
                    <a:pt x="18348" y="4388"/>
                    <a:pt x="19279" y="3406"/>
                    <a:pt x="19279" y="2194"/>
                  </a:cubicBezTo>
                  <a:cubicBezTo>
                    <a:pt x="19279" y="982"/>
                    <a:pt x="18348" y="0"/>
                    <a:pt x="17199" y="0"/>
                  </a:cubicBezTo>
                  <a:close/>
                  <a:moveTo>
                    <a:pt x="0" y="21600"/>
                  </a:moveTo>
                  <a:cubicBezTo>
                    <a:pt x="7199" y="16373"/>
                    <a:pt x="14401" y="1637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7598859" y="2984053"/>
            <a:ext cx="3432041" cy="3432042"/>
            <a:chOff x="0" y="0"/>
            <a:chExt cx="3432040" cy="3432040"/>
          </a:xfrm>
        </p:grpSpPr>
        <p:sp>
          <p:nvSpPr>
            <p:cNvPr id="226" name="Shape 226"/>
            <p:cNvSpPr/>
            <p:nvPr/>
          </p:nvSpPr>
          <p:spPr>
            <a:xfrm>
              <a:off x="0" y="0"/>
              <a:ext cx="3432041" cy="3432041"/>
            </a:xfrm>
            <a:prstGeom prst="ellipse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971570" y="1026247"/>
              <a:ext cx="361711" cy="357505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077730" y="1026247"/>
              <a:ext cx="357505" cy="357505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773891" y="1026247"/>
              <a:ext cx="1863229" cy="176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8" fill="norm" stroke="1" extrusionOk="0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-169079" y="-265663"/>
            <a:ext cx="13508058" cy="1790701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>
              <a:defRPr sz="5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Culture needs to be meaningful</a:t>
            </a:r>
          </a:p>
        </p:txBody>
      </p:sp>
      <p:sp>
        <p:nvSpPr>
          <p:cNvPr id="235" name="Shape 235"/>
          <p:cNvSpPr/>
          <p:nvPr/>
        </p:nvSpPr>
        <p:spPr>
          <a:xfrm>
            <a:off x="5670550" y="4445000"/>
            <a:ext cx="1828800" cy="1587500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4558186" y="3235769"/>
            <a:ext cx="4053528" cy="4005962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6210274" y="4914900"/>
            <a:ext cx="749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</a:t>
            </a:r>
          </a:p>
        </p:txBody>
      </p:sp>
      <p:sp>
        <p:nvSpPr>
          <p:cNvPr id="238" name="Shape 238"/>
          <p:cNvSpPr/>
          <p:nvPr/>
        </p:nvSpPr>
        <p:spPr>
          <a:xfrm>
            <a:off x="5454649" y="6086475"/>
            <a:ext cx="21717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 Family</a:t>
            </a:r>
          </a:p>
        </p:txBody>
      </p:sp>
      <p:sp>
        <p:nvSpPr>
          <p:cNvPr id="239" name="Shape 239"/>
          <p:cNvSpPr/>
          <p:nvPr/>
        </p:nvSpPr>
        <p:spPr>
          <a:xfrm>
            <a:off x="3796186" y="2638869"/>
            <a:ext cx="5488628" cy="5415662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5581497" y="7258050"/>
            <a:ext cx="1638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Friends</a:t>
            </a:r>
          </a:p>
        </p:txBody>
      </p:sp>
      <p:sp>
        <p:nvSpPr>
          <p:cNvPr id="241" name="Shape 241"/>
          <p:cNvSpPr/>
          <p:nvPr/>
        </p:nvSpPr>
        <p:spPr>
          <a:xfrm>
            <a:off x="3221470" y="2073481"/>
            <a:ext cx="6638060" cy="6648038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5950000" y="8096250"/>
            <a:ext cx="9016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City</a:t>
            </a:r>
          </a:p>
        </p:txBody>
      </p:sp>
      <p:sp>
        <p:nvSpPr>
          <p:cNvPr id="243" name="Shape 243"/>
          <p:cNvSpPr/>
          <p:nvPr/>
        </p:nvSpPr>
        <p:spPr>
          <a:xfrm>
            <a:off x="2205470" y="1844881"/>
            <a:ext cx="8390660" cy="7714838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5750890" y="8820150"/>
            <a:ext cx="12998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World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977900" y="47409"/>
            <a:ext cx="11049000" cy="1295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Cultural Infusion</a:t>
            </a:r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xfrm>
            <a:off x="1050606" y="6408196"/>
            <a:ext cx="5638801" cy="88967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87362" indent="-430212"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600"/>
              <a:t>Facts about….</a:t>
            </a:r>
          </a:p>
        </p:txBody>
      </p:sp>
      <p:sp>
        <p:nvSpPr>
          <p:cNvPr id="248" name="Shape 248"/>
          <p:cNvSpPr/>
          <p:nvPr/>
        </p:nvSpPr>
        <p:spPr>
          <a:xfrm>
            <a:off x="7045160" y="3751410"/>
            <a:ext cx="5651501" cy="394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>
                <a:solidFill>
                  <a:srgbClr val="FF0000"/>
                </a:solidFill>
              </a:rPr>
              <a:t>Inquiry-based </a:t>
            </a:r>
            <a:r>
              <a:rPr sz="3600"/>
              <a:t>and </a:t>
            </a:r>
            <a:r>
              <a:rPr sz="3600">
                <a:solidFill>
                  <a:srgbClr val="FF0000"/>
                </a:solidFill>
              </a:rPr>
              <a:t>active</a:t>
            </a:r>
            <a:endParaRPr sz="3600">
              <a:solidFill>
                <a:srgbClr val="FF0000"/>
              </a:solidFill>
            </a:endParaRPr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</a:t>
            </a:r>
          </a:p>
        </p:txBody>
      </p:sp>
      <p:grpSp>
        <p:nvGrpSpPr>
          <p:cNvPr id="253" name="Group 253"/>
          <p:cNvGrpSpPr/>
          <p:nvPr/>
        </p:nvGrpSpPr>
        <p:grpSpPr>
          <a:xfrm>
            <a:off x="1178162" y="2771755"/>
            <a:ext cx="3197480" cy="3197481"/>
            <a:chOff x="0" y="0"/>
            <a:chExt cx="3197479" cy="3197479"/>
          </a:xfrm>
        </p:grpSpPr>
        <p:sp>
          <p:nvSpPr>
            <p:cNvPr id="249" name="Shape 249"/>
            <p:cNvSpPr/>
            <p:nvPr/>
          </p:nvSpPr>
          <p:spPr>
            <a:xfrm>
              <a:off x="0" y="0"/>
              <a:ext cx="3197480" cy="319748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932598" y="956108"/>
              <a:ext cx="333071" cy="333072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1959239" y="956108"/>
              <a:ext cx="336990" cy="333072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744511" y="956108"/>
              <a:ext cx="1735887" cy="164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1" y="0"/>
                  </a:moveTo>
                  <a:cubicBezTo>
                    <a:pt x="3252" y="0"/>
                    <a:pt x="2321" y="982"/>
                    <a:pt x="2321" y="2194"/>
                  </a:cubicBezTo>
                  <a:cubicBezTo>
                    <a:pt x="2321" y="3406"/>
                    <a:pt x="3252" y="4388"/>
                    <a:pt x="4401" y="4388"/>
                  </a:cubicBezTo>
                  <a:cubicBezTo>
                    <a:pt x="5550" y="4388"/>
                    <a:pt x="6482" y="3406"/>
                    <a:pt x="6482" y="2194"/>
                  </a:cubicBezTo>
                  <a:cubicBezTo>
                    <a:pt x="6482" y="982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82"/>
                    <a:pt x="15118" y="2194"/>
                  </a:cubicBezTo>
                  <a:cubicBezTo>
                    <a:pt x="15118" y="3406"/>
                    <a:pt x="16050" y="4388"/>
                    <a:pt x="17199" y="4388"/>
                  </a:cubicBezTo>
                  <a:cubicBezTo>
                    <a:pt x="18348" y="4388"/>
                    <a:pt x="19279" y="3406"/>
                    <a:pt x="19279" y="2194"/>
                  </a:cubicBezTo>
                  <a:cubicBezTo>
                    <a:pt x="19279" y="982"/>
                    <a:pt x="18348" y="0"/>
                    <a:pt x="17199" y="0"/>
                  </a:cubicBezTo>
                  <a:close/>
                  <a:moveTo>
                    <a:pt x="0" y="21600"/>
                  </a:moveTo>
                  <a:cubicBezTo>
                    <a:pt x="7199" y="16373"/>
                    <a:pt x="14401" y="1637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8272171" y="2630360"/>
            <a:ext cx="3197480" cy="3197480"/>
            <a:chOff x="0" y="0"/>
            <a:chExt cx="3197479" cy="3197479"/>
          </a:xfrm>
        </p:grpSpPr>
        <p:sp>
          <p:nvSpPr>
            <p:cNvPr id="254" name="Shape 254"/>
            <p:cNvSpPr/>
            <p:nvPr/>
          </p:nvSpPr>
          <p:spPr>
            <a:xfrm>
              <a:off x="0" y="0"/>
              <a:ext cx="3197480" cy="3197480"/>
            </a:xfrm>
            <a:prstGeom prst="ellipse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924761" y="956108"/>
              <a:ext cx="333071" cy="333072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1951402" y="956108"/>
              <a:ext cx="336991" cy="333072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736674" y="956108"/>
              <a:ext cx="1735887" cy="164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8" fill="norm" stroke="1" extrusionOk="0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5996" y="307449"/>
            <a:ext cx="14816792" cy="913870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9791700" y="109140"/>
            <a:ext cx="2540000" cy="2070101"/>
          </a:xfrm>
          <a:prstGeom prst="wedgeEllipseCallout">
            <a:avLst>
              <a:gd name="adj1" fmla="val -64385"/>
              <a:gd name="adj2" fmla="val 32633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4" name="Shape 264"/>
          <p:cNvSpPr/>
          <p:nvPr/>
        </p:nvSpPr>
        <p:spPr>
          <a:xfrm>
            <a:off x="10389679" y="801749"/>
            <a:ext cx="1293243" cy="6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How?</a:t>
            </a:r>
          </a:p>
        </p:txBody>
      </p:sp>
      <p:sp>
        <p:nvSpPr>
          <p:cNvPr id="265" name="Shape 265"/>
          <p:cNvSpPr/>
          <p:nvPr/>
        </p:nvSpPr>
        <p:spPr>
          <a:xfrm>
            <a:off x="152400" y="591740"/>
            <a:ext cx="2905522" cy="2070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41" y="0"/>
                </a:moveTo>
                <a:cubicBezTo>
                  <a:pt x="14656" y="0"/>
                  <a:pt x="18883" y="4835"/>
                  <a:pt x="18883" y="10800"/>
                </a:cubicBezTo>
                <a:cubicBezTo>
                  <a:pt x="18883" y="12010"/>
                  <a:pt x="18702" y="13172"/>
                  <a:pt x="18381" y="14258"/>
                </a:cubicBezTo>
                <a:lnTo>
                  <a:pt x="21600" y="17848"/>
                </a:lnTo>
                <a:lnTo>
                  <a:pt x="17074" y="17136"/>
                </a:lnTo>
                <a:cubicBezTo>
                  <a:pt x="15358" y="19837"/>
                  <a:pt x="12583" y="21600"/>
                  <a:pt x="9441" y="21600"/>
                </a:cubicBezTo>
                <a:cubicBezTo>
                  <a:pt x="4227" y="21600"/>
                  <a:pt x="0" y="16765"/>
                  <a:pt x="0" y="10800"/>
                </a:cubicBezTo>
                <a:cubicBezTo>
                  <a:pt x="0" y="4835"/>
                  <a:pt x="4227" y="0"/>
                  <a:pt x="9441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6" name="Shape 266"/>
          <p:cNvSpPr/>
          <p:nvPr/>
        </p:nvSpPr>
        <p:spPr>
          <a:xfrm>
            <a:off x="841263" y="1195449"/>
            <a:ext cx="1314674" cy="6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267" name="Shape 267"/>
          <p:cNvSpPr/>
          <p:nvPr/>
        </p:nvSpPr>
        <p:spPr>
          <a:xfrm>
            <a:off x="9949060" y="4541440"/>
            <a:ext cx="2540001" cy="2070101"/>
          </a:xfrm>
          <a:prstGeom prst="wedgeEllipseCallout">
            <a:avLst>
              <a:gd name="adj1" fmla="val -70385"/>
              <a:gd name="adj2" fmla="val 2159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8" name="Shape 268"/>
          <p:cNvSpPr/>
          <p:nvPr/>
        </p:nvSpPr>
        <p:spPr>
          <a:xfrm>
            <a:off x="10349297" y="5234049"/>
            <a:ext cx="1577207" cy="6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When?</a:t>
            </a:r>
          </a:p>
        </p:txBody>
      </p:sp>
      <p:sp>
        <p:nvSpPr>
          <p:cNvPr id="269" name="Shape 269"/>
          <p:cNvSpPr/>
          <p:nvPr/>
        </p:nvSpPr>
        <p:spPr>
          <a:xfrm>
            <a:off x="228600" y="4617640"/>
            <a:ext cx="2540000" cy="2070101"/>
          </a:xfrm>
          <a:prstGeom prst="wedgeEllipseCallout">
            <a:avLst>
              <a:gd name="adj1" fmla="val 76115"/>
              <a:gd name="adj2" fmla="val 3185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0" name="Shape 270"/>
          <p:cNvSpPr/>
          <p:nvPr/>
        </p:nvSpPr>
        <p:spPr>
          <a:xfrm>
            <a:off x="624941" y="5234049"/>
            <a:ext cx="1747318" cy="6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Where?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xfrm>
            <a:off x="1119295" y="125962"/>
            <a:ext cx="11049001" cy="1448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Cultural Infusion</a:t>
            </a:r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xfrm>
            <a:off x="-411764" y="3811900"/>
            <a:ext cx="5567128" cy="44873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    Unrelated to previous knowledge</a:t>
            </a:r>
          </a:p>
        </p:txBody>
      </p:sp>
      <p:sp>
        <p:nvSpPr>
          <p:cNvPr id="274" name="Shape 274"/>
          <p:cNvSpPr/>
          <p:nvPr/>
        </p:nvSpPr>
        <p:spPr>
          <a:xfrm>
            <a:off x="6505030" y="4147989"/>
            <a:ext cx="6502401" cy="4545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>
                <a:solidFill>
                  <a:srgbClr val="FF0000"/>
                </a:solidFill>
              </a:rPr>
              <a:t>Connects</a:t>
            </a:r>
            <a:r>
              <a:rPr sz="3600"/>
              <a:t> to previous knowledge</a:t>
            </a: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</a:t>
            </a:r>
          </a:p>
        </p:txBody>
      </p:sp>
      <p:grpSp>
        <p:nvGrpSpPr>
          <p:cNvPr id="279" name="Group 279"/>
          <p:cNvGrpSpPr/>
          <p:nvPr/>
        </p:nvGrpSpPr>
        <p:grpSpPr>
          <a:xfrm>
            <a:off x="1418629" y="3625660"/>
            <a:ext cx="2780052" cy="2780051"/>
            <a:chOff x="0" y="0"/>
            <a:chExt cx="2780050" cy="2780050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2780051" cy="2780051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807441" y="831289"/>
              <a:ext cx="289589" cy="289590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700055" y="831289"/>
              <a:ext cx="292997" cy="289590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643908" y="831289"/>
              <a:ext cx="1509269" cy="143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1" y="0"/>
                  </a:moveTo>
                  <a:cubicBezTo>
                    <a:pt x="3252" y="0"/>
                    <a:pt x="2321" y="982"/>
                    <a:pt x="2321" y="2194"/>
                  </a:cubicBezTo>
                  <a:cubicBezTo>
                    <a:pt x="2321" y="3406"/>
                    <a:pt x="3252" y="4388"/>
                    <a:pt x="4401" y="4388"/>
                  </a:cubicBezTo>
                  <a:cubicBezTo>
                    <a:pt x="5550" y="4388"/>
                    <a:pt x="6482" y="3406"/>
                    <a:pt x="6482" y="2194"/>
                  </a:cubicBezTo>
                  <a:cubicBezTo>
                    <a:pt x="6482" y="982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82"/>
                    <a:pt x="15118" y="2194"/>
                  </a:cubicBezTo>
                  <a:cubicBezTo>
                    <a:pt x="15118" y="3406"/>
                    <a:pt x="16050" y="4388"/>
                    <a:pt x="17199" y="4388"/>
                  </a:cubicBezTo>
                  <a:cubicBezTo>
                    <a:pt x="18348" y="4388"/>
                    <a:pt x="19279" y="3406"/>
                    <a:pt x="19279" y="2194"/>
                  </a:cubicBezTo>
                  <a:cubicBezTo>
                    <a:pt x="19279" y="982"/>
                    <a:pt x="18348" y="0"/>
                    <a:pt x="17199" y="0"/>
                  </a:cubicBezTo>
                  <a:close/>
                  <a:moveTo>
                    <a:pt x="0" y="21600"/>
                  </a:moveTo>
                  <a:cubicBezTo>
                    <a:pt x="7199" y="16373"/>
                    <a:pt x="14401" y="1637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84" name="Group 284"/>
          <p:cNvGrpSpPr/>
          <p:nvPr/>
        </p:nvGrpSpPr>
        <p:grpSpPr>
          <a:xfrm>
            <a:off x="8637213" y="3767055"/>
            <a:ext cx="2780051" cy="2780052"/>
            <a:chOff x="0" y="0"/>
            <a:chExt cx="2780050" cy="2780050"/>
          </a:xfrm>
        </p:grpSpPr>
        <p:sp>
          <p:nvSpPr>
            <p:cNvPr id="280" name="Shape 280"/>
            <p:cNvSpPr/>
            <p:nvPr/>
          </p:nvSpPr>
          <p:spPr>
            <a:xfrm>
              <a:off x="0" y="0"/>
              <a:ext cx="2780051" cy="2780051"/>
            </a:xfrm>
            <a:prstGeom prst="ellipse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793813" y="831289"/>
              <a:ext cx="289590" cy="289590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1689834" y="831289"/>
              <a:ext cx="289590" cy="289590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3" name="Shape 283"/>
            <p:cNvSpPr/>
            <p:nvPr/>
          </p:nvSpPr>
          <p:spPr>
            <a:xfrm>
              <a:off x="630281" y="831289"/>
              <a:ext cx="1509268" cy="14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8" fill="norm" stroke="1" extrusionOk="0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1155700" y="-774700"/>
            <a:ext cx="11049000" cy="33655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What is Culture?</a:t>
            </a:r>
          </a:p>
        </p:txBody>
      </p:sp>
      <p:pic>
        <p:nvPicPr>
          <p:cNvPr id="289" name="chinese-new-ye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30764"/>
            <a:ext cx="13004800" cy="8664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 rot="5160000">
            <a:off x="10055566" y="1542414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3289300" y="7886700"/>
            <a:ext cx="726440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9687"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800">
                <a:latin typeface="Arial"/>
                <a:ea typeface="Arial"/>
                <a:cs typeface="Arial"/>
                <a:sym typeface="Arial"/>
              </a:rPr>
              <a:t>Think,       Pair,        Share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39687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4800">
                <a:solidFill>
                  <a:srgbClr val="003DCC"/>
                </a:solidFill>
                <a:latin typeface="华文仿宋"/>
                <a:ea typeface="华文仿宋"/>
                <a:cs typeface="华文仿宋"/>
                <a:sym typeface="华文仿宋"/>
              </a:rPr>
              <a:t> 思考 ,    互相交流,    分享</a:t>
            </a:r>
            <a:endParaRPr sz="4800">
              <a:solidFill>
                <a:srgbClr val="003DCC"/>
              </a:solidFill>
              <a:latin typeface="华文仿宋"/>
              <a:ea typeface="华文仿宋"/>
              <a:cs typeface="华文仿宋"/>
              <a:sym typeface="华文仿宋"/>
            </a:endParaRPr>
          </a:p>
          <a:p>
            <a:pPr indent="39687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solidFill>
                  <a:srgbClr val="636363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    Sīkǎo,         hù xiàng jiāoliú,          fēnxiǎng</a:t>
            </a:r>
          </a:p>
        </p:txBody>
      </p:sp>
      <p:pic>
        <p:nvPicPr>
          <p:cNvPr id="29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7748" y="5544083"/>
            <a:ext cx="2667001" cy="2667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6950948" y="3906970"/>
            <a:ext cx="2641601" cy="175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0" y="0"/>
                </a:moveTo>
                <a:cubicBezTo>
                  <a:pt x="2686" y="0"/>
                  <a:pt x="0" y="2576"/>
                  <a:pt x="0" y="5753"/>
                </a:cubicBezTo>
                <a:lnTo>
                  <a:pt x="0" y="9492"/>
                </a:lnTo>
                <a:cubicBezTo>
                  <a:pt x="0" y="12011"/>
                  <a:pt x="1699" y="14133"/>
                  <a:pt x="4050" y="14912"/>
                </a:cubicBezTo>
                <a:lnTo>
                  <a:pt x="7209" y="21600"/>
                </a:lnTo>
                <a:lnTo>
                  <a:pt x="10209" y="15245"/>
                </a:lnTo>
                <a:lnTo>
                  <a:pt x="15600" y="15245"/>
                </a:lnTo>
                <a:cubicBezTo>
                  <a:pt x="18914" y="15245"/>
                  <a:pt x="21600" y="12669"/>
                  <a:pt x="21600" y="9492"/>
                </a:cubicBezTo>
                <a:lnTo>
                  <a:pt x="21600" y="5753"/>
                </a:lnTo>
                <a:cubicBezTo>
                  <a:pt x="21600" y="2576"/>
                  <a:pt x="18914" y="0"/>
                  <a:pt x="15600" y="0"/>
                </a:cubicBezTo>
                <a:lnTo>
                  <a:pt x="60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4029948" y="3651783"/>
            <a:ext cx="2832101" cy="2010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53" y="0"/>
                </a:moveTo>
                <a:cubicBezTo>
                  <a:pt x="2844" y="0"/>
                  <a:pt x="0" y="2604"/>
                  <a:pt x="0" y="5816"/>
                </a:cubicBezTo>
                <a:lnTo>
                  <a:pt x="0" y="9596"/>
                </a:lnTo>
                <a:cubicBezTo>
                  <a:pt x="0" y="12808"/>
                  <a:pt x="2844" y="15412"/>
                  <a:pt x="6353" y="15412"/>
                </a:cubicBezTo>
                <a:lnTo>
                  <a:pt x="10691" y="15412"/>
                </a:lnTo>
                <a:lnTo>
                  <a:pt x="13857" y="21600"/>
                </a:lnTo>
                <a:lnTo>
                  <a:pt x="17193" y="15103"/>
                </a:lnTo>
                <a:cubicBezTo>
                  <a:pt x="19742" y="14347"/>
                  <a:pt x="21600" y="12182"/>
                  <a:pt x="21600" y="9596"/>
                </a:cubicBezTo>
                <a:lnTo>
                  <a:pt x="21600" y="5816"/>
                </a:lnTo>
                <a:cubicBezTo>
                  <a:pt x="21600" y="2604"/>
                  <a:pt x="18756" y="0"/>
                  <a:pt x="15247" y="0"/>
                </a:cubicBezTo>
                <a:lnTo>
                  <a:pt x="635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pPr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6" name="Shape 296"/>
          <p:cNvSpPr/>
          <p:nvPr>
            <p:ph type="title"/>
          </p:nvPr>
        </p:nvSpPr>
        <p:spPr>
          <a:xfrm>
            <a:off x="1129642" y="-226346"/>
            <a:ext cx="11049001" cy="1651001"/>
          </a:xfrm>
          <a:prstGeom prst="rect">
            <a:avLst/>
          </a:prstGeom>
        </p:spPr>
        <p:txBody>
          <a:bodyPr/>
          <a:lstStyle>
            <a:lvl1pPr>
              <a:defRPr sz="6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What is Culture?</a:t>
            </a:r>
          </a:p>
        </p:txBody>
      </p:sp>
      <p:pic>
        <p:nvPicPr>
          <p:cNvPr id="297" name="632308483f7d2566c908c643a2f9548b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80000">
            <a:off x="1704618" y="1421618"/>
            <a:ext cx="1875698" cy="188397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3510811" y="1586710"/>
            <a:ext cx="1270001" cy="127000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4423340" y="1586710"/>
            <a:ext cx="1270001" cy="127000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5398712" y="1586710"/>
            <a:ext cx="1270001" cy="1270001"/>
          </a:xfrm>
          <a:prstGeom prst="ellipse">
            <a:avLst/>
          </a:prstGeom>
          <a:solidFill>
            <a:schemeClr val="accent6">
              <a:satOff val="24555"/>
              <a:lumOff val="2223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6286500" y="1586710"/>
            <a:ext cx="1270000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2" name="Shape 302"/>
          <p:cNvSpPr/>
          <p:nvPr/>
        </p:nvSpPr>
        <p:spPr>
          <a:xfrm>
            <a:off x="7151897" y="1586710"/>
            <a:ext cx="1270001" cy="1270001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>
            <a:off x="8149659" y="1586710"/>
            <a:ext cx="1270001" cy="1270001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9187873" y="1586710"/>
            <a:ext cx="1270001" cy="1270001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704343" y="1177261"/>
            <a:ext cx="2973859" cy="69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Perspectives</a:t>
            </a:r>
          </a:p>
        </p:txBody>
      </p:sp>
      <p:sp>
        <p:nvSpPr>
          <p:cNvPr id="307" name="Shape 307"/>
          <p:cNvSpPr/>
          <p:nvPr/>
        </p:nvSpPr>
        <p:spPr>
          <a:xfrm>
            <a:off x="635987" y="7112000"/>
            <a:ext cx="2100313" cy="69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Products</a:t>
            </a:r>
          </a:p>
        </p:txBody>
      </p:sp>
      <p:sp>
        <p:nvSpPr>
          <p:cNvPr id="308" name="Shape 308"/>
          <p:cNvSpPr/>
          <p:nvPr/>
        </p:nvSpPr>
        <p:spPr>
          <a:xfrm>
            <a:off x="9537700" y="7112000"/>
            <a:ext cx="2172197" cy="69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Practices</a:t>
            </a:r>
          </a:p>
        </p:txBody>
      </p:sp>
      <p:sp>
        <p:nvSpPr>
          <p:cNvPr id="309" name="Shape 309"/>
          <p:cNvSpPr/>
          <p:nvPr/>
        </p:nvSpPr>
        <p:spPr>
          <a:xfrm flipV="1">
            <a:off x="3203483" y="2057400"/>
            <a:ext cx="2968717" cy="5270500"/>
          </a:xfrm>
          <a:prstGeom prst="line">
            <a:avLst/>
          </a:prstGeom>
          <a:ln w="88900">
            <a:solidFill>
              <a:schemeClr val="accent5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3003550" y="7617504"/>
            <a:ext cx="6375445" cy="1"/>
          </a:xfrm>
          <a:prstGeom prst="line">
            <a:avLst/>
          </a:prstGeom>
          <a:ln w="88900">
            <a:solidFill>
              <a:schemeClr val="accent5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6286500" y="2057399"/>
            <a:ext cx="2963076" cy="5270501"/>
          </a:xfrm>
          <a:prstGeom prst="line">
            <a:avLst/>
          </a:prstGeom>
          <a:ln w="88900">
            <a:solidFill>
              <a:schemeClr val="accent5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4780505" y="4749800"/>
            <a:ext cx="2821535" cy="1191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7200">
                <a:solidFill>
                  <a:srgbClr val="FF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culture</a:t>
            </a:r>
          </a:p>
        </p:txBody>
      </p:sp>
      <p:sp>
        <p:nvSpPr>
          <p:cNvPr id="313" name="Shape 313"/>
          <p:cNvSpPr/>
          <p:nvPr/>
        </p:nvSpPr>
        <p:spPr>
          <a:xfrm>
            <a:off x="5809233" y="521617"/>
            <a:ext cx="105613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pPr/>
            <a:r>
              <a:t>观点</a:t>
            </a:r>
          </a:p>
        </p:txBody>
      </p:sp>
      <p:sp>
        <p:nvSpPr>
          <p:cNvPr id="314" name="Shape 314"/>
          <p:cNvSpPr/>
          <p:nvPr/>
        </p:nvSpPr>
        <p:spPr>
          <a:xfrm>
            <a:off x="1427733" y="6477000"/>
            <a:ext cx="105613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pPr/>
            <a:r>
              <a:t>产品</a:t>
            </a:r>
          </a:p>
        </p:txBody>
      </p:sp>
      <p:sp>
        <p:nvSpPr>
          <p:cNvPr id="315" name="Shape 315"/>
          <p:cNvSpPr/>
          <p:nvPr/>
        </p:nvSpPr>
        <p:spPr>
          <a:xfrm>
            <a:off x="10095732" y="6477000"/>
            <a:ext cx="105613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pPr/>
            <a:r>
              <a:t>做法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9291730" y="5349396"/>
            <a:ext cx="3076719" cy="1012252"/>
          </a:xfrm>
          <a:prstGeom prst="roundRect">
            <a:avLst>
              <a:gd name="adj" fmla="val 1973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753903" y="5372962"/>
            <a:ext cx="2275479" cy="965121"/>
          </a:xfrm>
          <a:prstGeom prst="roundRect">
            <a:avLst>
              <a:gd name="adj" fmla="val 1973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21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58" y="6413661"/>
            <a:ext cx="3784601" cy="2360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39661" y="6973995"/>
            <a:ext cx="3784601" cy="27813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1034863" y="5576203"/>
            <a:ext cx="1713559" cy="55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/>
            </a:pPr>
            <a:r>
              <a:rPr sz="3400"/>
              <a:t>Products</a:t>
            </a:r>
          </a:p>
        </p:txBody>
      </p:sp>
      <p:sp>
        <p:nvSpPr>
          <p:cNvPr id="324" name="Shape 324"/>
          <p:cNvSpPr/>
          <p:nvPr/>
        </p:nvSpPr>
        <p:spPr>
          <a:xfrm>
            <a:off x="9938879" y="5576203"/>
            <a:ext cx="1771750" cy="55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/>
            </a:pPr>
            <a:r>
              <a:rPr sz="3400"/>
              <a:t>Practices</a:t>
            </a:r>
          </a:p>
        </p:txBody>
      </p:sp>
      <p:sp>
        <p:nvSpPr>
          <p:cNvPr id="325" name="Shape 325"/>
          <p:cNvSpPr/>
          <p:nvPr/>
        </p:nvSpPr>
        <p:spPr>
          <a:xfrm flipV="1">
            <a:off x="3683000" y="2057399"/>
            <a:ext cx="2489200" cy="3467102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3581400" y="5740399"/>
            <a:ext cx="5524501" cy="159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6286499" y="2057400"/>
            <a:ext cx="2705102" cy="346710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5085755" y="3741794"/>
            <a:ext cx="2515791" cy="10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6400">
                <a:solidFill>
                  <a:srgbClr val="FF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culture</a:t>
            </a:r>
          </a:p>
        </p:txBody>
      </p:sp>
      <p:sp>
        <p:nvSpPr>
          <p:cNvPr id="329" name="Shape 329"/>
          <p:cNvSpPr/>
          <p:nvPr/>
        </p:nvSpPr>
        <p:spPr>
          <a:xfrm>
            <a:off x="330200" y="8661400"/>
            <a:ext cx="5435600" cy="113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57150" algn="l" defTabSz="914400">
              <a:defRPr sz="3400">
                <a:solidFill>
                  <a:srgbClr val="A408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>
                <a:solidFill>
                  <a:srgbClr val="000000"/>
                </a:solidFill>
              </a:defRPr>
            </a:pPr>
            <a:r>
              <a:rPr sz="3400">
                <a:solidFill>
                  <a:srgbClr val="A40800"/>
                </a:solidFill>
              </a:rPr>
              <a:t>Foods, buildings, music, tools, artwork etc.,</a:t>
            </a:r>
          </a:p>
        </p:txBody>
      </p:sp>
      <p:sp>
        <p:nvSpPr>
          <p:cNvPr id="330" name="Shape 330"/>
          <p:cNvSpPr/>
          <p:nvPr/>
        </p:nvSpPr>
        <p:spPr>
          <a:xfrm>
            <a:off x="9090189" y="6353390"/>
            <a:ext cx="3479801" cy="5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57150" algn="l" defTabSz="914400">
              <a:defRPr sz="3400">
                <a:solidFill>
                  <a:srgbClr val="D90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>
                <a:solidFill>
                  <a:srgbClr val="000000"/>
                </a:solidFill>
              </a:defRPr>
            </a:pPr>
            <a:r>
              <a:rPr sz="3400">
                <a:solidFill>
                  <a:srgbClr val="D90B00"/>
                </a:solidFill>
              </a:rPr>
              <a:t>Social interaction</a:t>
            </a:r>
          </a:p>
        </p:txBody>
      </p:sp>
      <p:sp>
        <p:nvSpPr>
          <p:cNvPr id="331" name="Shape 331"/>
          <p:cNvSpPr/>
          <p:nvPr/>
        </p:nvSpPr>
        <p:spPr>
          <a:xfrm>
            <a:off x="3744987" y="190661"/>
            <a:ext cx="6771674" cy="55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57150" algn="l" defTabSz="914400">
              <a:defRPr sz="3400">
                <a:solidFill>
                  <a:srgbClr val="D90B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>
                <a:solidFill>
                  <a:srgbClr val="000000"/>
                </a:solidFill>
              </a:defRPr>
            </a:pPr>
            <a:r>
              <a:rPr sz="3400">
                <a:solidFill>
                  <a:srgbClr val="D90B00"/>
                </a:solidFill>
              </a:rPr>
              <a:t>The way we see the world</a:t>
            </a:r>
          </a:p>
        </p:txBody>
      </p:sp>
      <p:sp>
        <p:nvSpPr>
          <p:cNvPr id="332" name="Shape 332"/>
          <p:cNvSpPr/>
          <p:nvPr/>
        </p:nvSpPr>
        <p:spPr>
          <a:xfrm>
            <a:off x="4805291" y="933974"/>
            <a:ext cx="3076719" cy="1012252"/>
          </a:xfrm>
          <a:prstGeom prst="roundRect">
            <a:avLst>
              <a:gd name="adj" fmla="val 1973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5133292" y="1160780"/>
            <a:ext cx="2420716" cy="5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/>
            </a:pPr>
            <a:r>
              <a:rPr sz="3400"/>
              <a:t>Perspectives</a:t>
            </a:r>
          </a:p>
        </p:txBody>
      </p:sp>
      <p:pic>
        <p:nvPicPr>
          <p:cNvPr id="334" name="speech-bubble-jpg-m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8053" y="138623"/>
            <a:ext cx="1713559" cy="158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6286500" y="863600"/>
            <a:ext cx="1203536" cy="55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/>
            </a:pPr>
            <a:r>
              <a:rPr sz="3400"/>
              <a:t>Why?</a:t>
            </a:r>
          </a:p>
        </p:txBody>
      </p:sp>
      <p:sp>
        <p:nvSpPr>
          <p:cNvPr id="339" name="Shape 339"/>
          <p:cNvSpPr/>
          <p:nvPr/>
        </p:nvSpPr>
        <p:spPr>
          <a:xfrm>
            <a:off x="2703512" y="7480300"/>
            <a:ext cx="1352811" cy="55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/>
            </a:pPr>
            <a:r>
              <a:rPr sz="3400"/>
              <a:t>What?</a:t>
            </a:r>
          </a:p>
        </p:txBody>
      </p:sp>
      <p:sp>
        <p:nvSpPr>
          <p:cNvPr id="340" name="Shape 340"/>
          <p:cNvSpPr/>
          <p:nvPr/>
        </p:nvSpPr>
        <p:spPr>
          <a:xfrm>
            <a:off x="9207500" y="7480300"/>
            <a:ext cx="3374765" cy="55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/>
            </a:pPr>
            <a:r>
              <a:rPr sz="3400"/>
              <a:t>When and How?</a:t>
            </a:r>
          </a:p>
        </p:txBody>
      </p:sp>
      <p:sp>
        <p:nvSpPr>
          <p:cNvPr id="341" name="Shape 341"/>
          <p:cNvSpPr/>
          <p:nvPr/>
        </p:nvSpPr>
        <p:spPr>
          <a:xfrm flipV="1">
            <a:off x="3682999" y="1739900"/>
            <a:ext cx="3251202" cy="5308600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3581400" y="7258050"/>
            <a:ext cx="6616700" cy="1587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7048500" y="1739900"/>
            <a:ext cx="3035301" cy="5308600"/>
          </a:xfrm>
          <a:prstGeom prst="line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5740400" y="4660900"/>
            <a:ext cx="2369443" cy="93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5600">
                <a:solidFill>
                  <a:srgbClr val="FF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>
                <a:solidFill>
                  <a:srgbClr val="000000"/>
                </a:solidFill>
              </a:defRPr>
            </a:pPr>
            <a:r>
              <a:rPr sz="5600">
                <a:solidFill>
                  <a:srgbClr val="FF0000"/>
                </a:solidFill>
              </a:rPr>
              <a:t>Culture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0"/>
            <a:ext cx="11811000" cy="945038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43215" y="-23035"/>
            <a:ext cx="13091230" cy="119196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72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Infused Tea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2737098" y="92568"/>
            <a:ext cx="7530605" cy="1079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4292" defTabSz="868680">
              <a:defRPr sz="589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Authentic Materials</a:t>
            </a:r>
          </a:p>
        </p:txBody>
      </p:sp>
      <p:sp>
        <p:nvSpPr>
          <p:cNvPr id="347" name="Shape 347"/>
          <p:cNvSpPr/>
          <p:nvPr/>
        </p:nvSpPr>
        <p:spPr>
          <a:xfrm>
            <a:off x="330200" y="1739900"/>
            <a:ext cx="1101279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music</a:t>
            </a:r>
          </a:p>
        </p:txBody>
      </p:sp>
      <p:sp>
        <p:nvSpPr>
          <p:cNvPr id="348" name="Shape 348"/>
          <p:cNvSpPr/>
          <p:nvPr/>
        </p:nvSpPr>
        <p:spPr>
          <a:xfrm>
            <a:off x="6172200" y="2603500"/>
            <a:ext cx="1197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tickets</a:t>
            </a:r>
          </a:p>
        </p:txBody>
      </p:sp>
      <p:sp>
        <p:nvSpPr>
          <p:cNvPr id="349" name="Shape 349"/>
          <p:cNvSpPr/>
          <p:nvPr/>
        </p:nvSpPr>
        <p:spPr>
          <a:xfrm>
            <a:off x="9867900" y="8890000"/>
            <a:ext cx="119721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menus</a:t>
            </a:r>
          </a:p>
        </p:txBody>
      </p:sp>
      <p:sp>
        <p:nvSpPr>
          <p:cNvPr id="350" name="Shape 350"/>
          <p:cNvSpPr/>
          <p:nvPr/>
        </p:nvSpPr>
        <p:spPr>
          <a:xfrm>
            <a:off x="11163300" y="1841500"/>
            <a:ext cx="129314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posters</a:t>
            </a:r>
          </a:p>
        </p:txBody>
      </p:sp>
      <p:sp>
        <p:nvSpPr>
          <p:cNvPr id="351" name="Shape 351"/>
          <p:cNvSpPr/>
          <p:nvPr/>
        </p:nvSpPr>
        <p:spPr>
          <a:xfrm>
            <a:off x="2057400" y="7264400"/>
            <a:ext cx="1269318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stamps</a:t>
            </a:r>
          </a:p>
        </p:txBody>
      </p:sp>
      <p:sp>
        <p:nvSpPr>
          <p:cNvPr id="352" name="Shape 352"/>
          <p:cNvSpPr/>
          <p:nvPr/>
        </p:nvSpPr>
        <p:spPr>
          <a:xfrm>
            <a:off x="3033712" y="2387600"/>
            <a:ext cx="957698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signs</a:t>
            </a:r>
          </a:p>
        </p:txBody>
      </p:sp>
      <p:sp>
        <p:nvSpPr>
          <p:cNvPr id="353" name="Shape 353"/>
          <p:cNvSpPr/>
          <p:nvPr/>
        </p:nvSpPr>
        <p:spPr>
          <a:xfrm>
            <a:off x="4991100" y="8890000"/>
            <a:ext cx="2084214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newspapers</a:t>
            </a:r>
          </a:p>
        </p:txBody>
      </p:sp>
      <p:sp>
        <p:nvSpPr>
          <p:cNvPr id="354" name="Shape 354"/>
          <p:cNvSpPr/>
          <p:nvPr/>
        </p:nvSpPr>
        <p:spPr>
          <a:xfrm>
            <a:off x="762000" y="4876800"/>
            <a:ext cx="1245072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money</a:t>
            </a:r>
          </a:p>
        </p:txBody>
      </p:sp>
      <p:pic>
        <p:nvPicPr>
          <p:cNvPr id="355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8013700"/>
            <a:ext cx="1530350" cy="1511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200" y="5524500"/>
            <a:ext cx="3043238" cy="153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4500" y="3251200"/>
            <a:ext cx="31369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17200" y="2489200"/>
            <a:ext cx="2117725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1800" y="2273300"/>
            <a:ext cx="1008063" cy="227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03500" y="3035300"/>
            <a:ext cx="1857375" cy="189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76800" y="5638800"/>
            <a:ext cx="2570163" cy="303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559800" y="6070600"/>
            <a:ext cx="3606800" cy="270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body" sz="half" idx="1"/>
          </p:nvPr>
        </p:nvSpPr>
        <p:spPr>
          <a:xfrm>
            <a:off x="2998617" y="889000"/>
            <a:ext cx="11049001" cy="3035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800"/>
              <a:t>Whole School - Chinese festival</a:t>
            </a:r>
          </a:p>
        </p:txBody>
      </p:sp>
      <p:pic>
        <p:nvPicPr>
          <p:cNvPr id="367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408" y="1828800"/>
            <a:ext cx="10727984" cy="809659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3231349" y="-69943"/>
            <a:ext cx="6542101" cy="908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School 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body" sz="quarter" idx="1"/>
          </p:nvPr>
        </p:nvSpPr>
        <p:spPr>
          <a:xfrm>
            <a:off x="2707332" y="158421"/>
            <a:ext cx="7590136" cy="17050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800"/>
          </a:p>
          <a:p>
            <a:pPr marL="0" indent="0">
              <a:buSzTx/>
              <a:buFont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rPr sz="3800"/>
              <a:t>Whole School – Karaoke Contest</a:t>
            </a:r>
          </a:p>
        </p:txBody>
      </p:sp>
      <p:sp>
        <p:nvSpPr>
          <p:cNvPr id="371" name="Shape 371"/>
          <p:cNvSpPr/>
          <p:nvPr/>
        </p:nvSpPr>
        <p:spPr>
          <a:xfrm>
            <a:off x="3231349" y="21967"/>
            <a:ext cx="6542101" cy="90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School Community</a:t>
            </a:r>
          </a:p>
        </p:txBody>
      </p:sp>
      <p:pic>
        <p:nvPicPr>
          <p:cNvPr id="372" name="may25-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274" y="1828800"/>
            <a:ext cx="10621471" cy="7966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body" sz="half" idx="1"/>
          </p:nvPr>
        </p:nvSpPr>
        <p:spPr>
          <a:xfrm>
            <a:off x="2044700" y="254000"/>
            <a:ext cx="11049000" cy="370234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lr>
                <a:srgbClr val="000000"/>
              </a:buClr>
              <a:buChar char="•"/>
              <a:defRPr>
                <a:latin typeface="Futura"/>
                <a:ea typeface="Futura"/>
                <a:cs typeface="Futura"/>
                <a:sym typeface="Futura"/>
              </a:defRPr>
            </a:pPr>
            <a:endParaRPr sz="3800"/>
          </a:p>
          <a:p>
            <a:pPr marL="0" indent="0">
              <a:buSzTx/>
              <a:buFont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rPr sz="3800"/>
              <a:t>Whole School -                Challenge</a:t>
            </a:r>
            <a:endParaRPr sz="3800"/>
          </a:p>
        </p:txBody>
      </p:sp>
      <p:sp>
        <p:nvSpPr>
          <p:cNvPr id="375" name="Shape 375"/>
          <p:cNvSpPr/>
          <p:nvPr/>
        </p:nvSpPr>
        <p:spPr>
          <a:xfrm>
            <a:off x="5702300" y="952500"/>
            <a:ext cx="1953514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4800"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pPr/>
            <a:r>
              <a:t>踢毽子</a:t>
            </a:r>
          </a:p>
        </p:txBody>
      </p:sp>
      <p:sp>
        <p:nvSpPr>
          <p:cNvPr id="376" name="Shape 376"/>
          <p:cNvSpPr/>
          <p:nvPr/>
        </p:nvSpPr>
        <p:spPr>
          <a:xfrm>
            <a:off x="3028149" y="21967"/>
            <a:ext cx="6542101" cy="90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School Community</a:t>
            </a:r>
          </a:p>
        </p:txBody>
      </p:sp>
      <p:pic>
        <p:nvPicPr>
          <p:cNvPr id="377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8280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body" sz="quarter" idx="1"/>
          </p:nvPr>
        </p:nvSpPr>
        <p:spPr>
          <a:xfrm>
            <a:off x="1732008" y="425778"/>
            <a:ext cx="11049001" cy="175795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800"/>
          </a:p>
          <a:p>
            <a:pPr marL="0" indent="0">
              <a:buSzTx/>
              <a:buFont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rPr sz="3800"/>
              <a:t>Whole School - Monthly Chinese Film Night</a:t>
            </a:r>
          </a:p>
        </p:txBody>
      </p:sp>
      <p:sp>
        <p:nvSpPr>
          <p:cNvPr id="380" name="Shape 380"/>
          <p:cNvSpPr/>
          <p:nvPr/>
        </p:nvSpPr>
        <p:spPr>
          <a:xfrm>
            <a:off x="3231349" y="219146"/>
            <a:ext cx="6542101" cy="90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School Community</a:t>
            </a:r>
          </a:p>
        </p:txBody>
      </p:sp>
      <p:pic>
        <p:nvPicPr>
          <p:cNvPr id="381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200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mpSEPT_Allergy-GirlKO-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0358" y="1863964"/>
            <a:ext cx="650408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>
            <p:ph type="title"/>
          </p:nvPr>
        </p:nvSpPr>
        <p:spPr>
          <a:xfrm>
            <a:off x="1270000" y="122312"/>
            <a:ext cx="10464800" cy="1087949"/>
          </a:xfrm>
          <a:prstGeom prst="rect">
            <a:avLst/>
          </a:prstGeom>
        </p:spPr>
        <p:txBody>
          <a:bodyPr/>
          <a:lstStyle>
            <a:lvl1pPr indent="0" defTabSz="584200">
              <a:defRPr sz="6100">
                <a:uFill>
                  <a:solidFill>
                    <a:srgbClr val="000000"/>
                  </a:solidFill>
                </a:u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Theme: What’s For Lunch?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title"/>
          </p:nvPr>
        </p:nvSpPr>
        <p:spPr>
          <a:xfrm>
            <a:off x="1270000" y="-66215"/>
            <a:ext cx="10464800" cy="1087949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Theme: What’s For Lunch?</a:t>
            </a:r>
          </a:p>
        </p:txBody>
      </p:sp>
      <p:sp>
        <p:nvSpPr>
          <p:cNvPr id="387" name="Shape 387"/>
          <p:cNvSpPr/>
          <p:nvPr/>
        </p:nvSpPr>
        <p:spPr>
          <a:xfrm>
            <a:off x="3646792" y="3447618"/>
            <a:ext cx="2603518" cy="2148277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10113196" y="3392332"/>
            <a:ext cx="2503969" cy="211028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451410" y="3365213"/>
            <a:ext cx="2722985" cy="2313088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90" name="Shape 390"/>
          <p:cNvSpPr/>
          <p:nvPr/>
        </p:nvSpPr>
        <p:spPr>
          <a:xfrm>
            <a:off x="6930489" y="3374413"/>
            <a:ext cx="2561888" cy="2114415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91" name="Shape 391"/>
          <p:cNvSpPr/>
          <p:nvPr/>
        </p:nvSpPr>
        <p:spPr>
          <a:xfrm>
            <a:off x="4001205" y="3568020"/>
            <a:ext cx="1988809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I can identify popular food</a:t>
            </a:r>
          </a:p>
        </p:txBody>
      </p:sp>
      <p:sp>
        <p:nvSpPr>
          <p:cNvPr id="392" name="Shape 392"/>
          <p:cNvSpPr/>
          <p:nvPr/>
        </p:nvSpPr>
        <p:spPr>
          <a:xfrm>
            <a:off x="10432851" y="3634672"/>
            <a:ext cx="186465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I can express likes/dislikes</a:t>
            </a:r>
          </a:p>
        </p:txBody>
      </p:sp>
      <p:sp>
        <p:nvSpPr>
          <p:cNvPr id="393" name="Shape 393"/>
          <p:cNvSpPr/>
          <p:nvPr/>
        </p:nvSpPr>
        <p:spPr>
          <a:xfrm>
            <a:off x="702847" y="3660072"/>
            <a:ext cx="222011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 can ask someone what they are eating?</a:t>
            </a:r>
          </a:p>
        </p:txBody>
      </p:sp>
      <p:sp>
        <p:nvSpPr>
          <p:cNvPr id="394" name="Shape 394"/>
          <p:cNvSpPr/>
          <p:nvPr/>
        </p:nvSpPr>
        <p:spPr>
          <a:xfrm>
            <a:off x="7279103" y="3660072"/>
            <a:ext cx="1864659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 can give directions on making a sandwich.</a:t>
            </a:r>
          </a:p>
        </p:txBody>
      </p:sp>
      <p:sp>
        <p:nvSpPr>
          <p:cNvPr id="395" name="Shape 395"/>
          <p:cNvSpPr/>
          <p:nvPr/>
        </p:nvSpPr>
        <p:spPr>
          <a:xfrm>
            <a:off x="1498167" y="1924852"/>
            <a:ext cx="9757097" cy="105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LANGUAGE OUTCOMES</a:t>
            </a:r>
          </a:p>
        </p:txBody>
      </p:sp>
      <p:pic>
        <p:nvPicPr>
          <p:cNvPr id="396" name="Carousel_gir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3345" y="5476329"/>
            <a:ext cx="46609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595123" y="6636154"/>
            <a:ext cx="2099164" cy="179701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99" name="Shape 399"/>
          <p:cNvSpPr/>
          <p:nvPr/>
        </p:nvSpPr>
        <p:spPr>
          <a:xfrm>
            <a:off x="3887645" y="6633723"/>
            <a:ext cx="2628354" cy="175890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7215069" y="6588655"/>
            <a:ext cx="2099164" cy="189201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10189567" y="6772087"/>
            <a:ext cx="2220111" cy="1755035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814279" y="6874261"/>
            <a:ext cx="166085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t>Compare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school lunches</a:t>
            </a:r>
          </a:p>
        </p:txBody>
      </p:sp>
      <p:sp>
        <p:nvSpPr>
          <p:cNvPr id="403" name="Shape 403"/>
          <p:cNvSpPr/>
          <p:nvPr/>
        </p:nvSpPr>
        <p:spPr>
          <a:xfrm>
            <a:off x="4144962" y="7027304"/>
            <a:ext cx="211372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</a:defRPr>
            </a:pPr>
            <a:r>
              <a:t>Celebrations and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Food</a:t>
            </a:r>
          </a:p>
        </p:txBody>
      </p:sp>
      <p:sp>
        <p:nvSpPr>
          <p:cNvPr id="404" name="Shape 404"/>
          <p:cNvSpPr/>
          <p:nvPr/>
        </p:nvSpPr>
        <p:spPr>
          <a:xfrm>
            <a:off x="7332322" y="6909926"/>
            <a:ext cx="186465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History of</a:t>
            </a:r>
          </a:p>
          <a:p>
            <a:pPr>
              <a:defRPr sz="2400"/>
            </a:pPr>
            <a:r>
              <a:t>Eating utensils</a:t>
            </a:r>
          </a:p>
        </p:txBody>
      </p:sp>
      <p:sp>
        <p:nvSpPr>
          <p:cNvPr id="405" name="Shape 405"/>
          <p:cNvSpPr/>
          <p:nvPr/>
        </p:nvSpPr>
        <p:spPr>
          <a:xfrm>
            <a:off x="10367292" y="7115561"/>
            <a:ext cx="186465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Chinese Etiquette </a:t>
            </a:r>
          </a:p>
        </p:txBody>
      </p:sp>
      <p:sp>
        <p:nvSpPr>
          <p:cNvPr id="406" name="Shape 406"/>
          <p:cNvSpPr/>
          <p:nvPr/>
        </p:nvSpPr>
        <p:spPr>
          <a:xfrm>
            <a:off x="366382" y="2784750"/>
            <a:ext cx="249974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How to order?</a:t>
            </a:r>
          </a:p>
        </p:txBody>
      </p:sp>
      <p:sp>
        <p:nvSpPr>
          <p:cNvPr id="407" name="Shape 407"/>
          <p:cNvSpPr/>
          <p:nvPr/>
        </p:nvSpPr>
        <p:spPr>
          <a:xfrm>
            <a:off x="3807722" y="2821574"/>
            <a:ext cx="301523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How to pour tea?</a:t>
            </a:r>
          </a:p>
        </p:txBody>
      </p:sp>
      <p:sp>
        <p:nvSpPr>
          <p:cNvPr id="408" name="Shape 408"/>
          <p:cNvSpPr/>
          <p:nvPr/>
        </p:nvSpPr>
        <p:spPr>
          <a:xfrm>
            <a:off x="7512607" y="5361467"/>
            <a:ext cx="41159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How to show gratitude?</a:t>
            </a:r>
          </a:p>
        </p:txBody>
      </p:sp>
      <p:sp>
        <p:nvSpPr>
          <p:cNvPr id="409" name="Shape 409"/>
          <p:cNvSpPr/>
          <p:nvPr/>
        </p:nvSpPr>
        <p:spPr>
          <a:xfrm>
            <a:off x="7764555" y="2843664"/>
            <a:ext cx="470916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How to handle chopsticks?</a:t>
            </a:r>
          </a:p>
        </p:txBody>
      </p:sp>
      <p:sp>
        <p:nvSpPr>
          <p:cNvPr id="410" name="Shape 410"/>
          <p:cNvSpPr/>
          <p:nvPr/>
        </p:nvSpPr>
        <p:spPr>
          <a:xfrm>
            <a:off x="4424640" y="4134279"/>
            <a:ext cx="358635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How is food served?</a:t>
            </a:r>
          </a:p>
        </p:txBody>
      </p:sp>
      <p:sp>
        <p:nvSpPr>
          <p:cNvPr id="411" name="Shape 411"/>
          <p:cNvSpPr/>
          <p:nvPr/>
        </p:nvSpPr>
        <p:spPr>
          <a:xfrm>
            <a:off x="1135323" y="5384001"/>
            <a:ext cx="486499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What food represents what?</a:t>
            </a:r>
          </a:p>
        </p:txBody>
      </p:sp>
      <p:sp>
        <p:nvSpPr>
          <p:cNvPr id="412" name="Shape 412"/>
          <p:cNvSpPr/>
          <p:nvPr/>
        </p:nvSpPr>
        <p:spPr>
          <a:xfrm>
            <a:off x="150367" y="4119148"/>
            <a:ext cx="323594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Don’t flip the fish?</a:t>
            </a:r>
          </a:p>
        </p:txBody>
      </p:sp>
      <p:sp>
        <p:nvSpPr>
          <p:cNvPr id="413" name="Shape 413"/>
          <p:cNvSpPr/>
          <p:nvPr/>
        </p:nvSpPr>
        <p:spPr>
          <a:xfrm>
            <a:off x="9269268" y="4125498"/>
            <a:ext cx="345948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How to pay the bill?</a:t>
            </a:r>
          </a:p>
        </p:txBody>
      </p:sp>
      <p:sp>
        <p:nvSpPr>
          <p:cNvPr id="414" name="Shape 414"/>
          <p:cNvSpPr/>
          <p:nvPr/>
        </p:nvSpPr>
        <p:spPr>
          <a:xfrm>
            <a:off x="4294652" y="1054289"/>
            <a:ext cx="4415496" cy="105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CULTURE</a:t>
            </a:r>
          </a:p>
        </p:txBody>
      </p:sp>
      <p:sp>
        <p:nvSpPr>
          <p:cNvPr id="415" name="Shape 415"/>
          <p:cNvSpPr/>
          <p:nvPr>
            <p:ph type="title"/>
          </p:nvPr>
        </p:nvSpPr>
        <p:spPr>
          <a:xfrm>
            <a:off x="1270000" y="87470"/>
            <a:ext cx="10464800" cy="1087949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Theme: What’s For Lunch?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title"/>
          </p:nvPr>
        </p:nvSpPr>
        <p:spPr>
          <a:xfrm>
            <a:off x="1270000" y="-66215"/>
            <a:ext cx="10464800" cy="1087949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Theme: What’s For Lunch?</a:t>
            </a:r>
          </a:p>
        </p:txBody>
      </p:sp>
      <p:sp>
        <p:nvSpPr>
          <p:cNvPr id="418" name="Shape 418"/>
          <p:cNvSpPr/>
          <p:nvPr/>
        </p:nvSpPr>
        <p:spPr>
          <a:xfrm>
            <a:off x="1551098" y="897704"/>
            <a:ext cx="9902604" cy="105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COMPARE AND CONTRAST</a:t>
            </a:r>
          </a:p>
        </p:txBody>
      </p:sp>
      <p:pic>
        <p:nvPicPr>
          <p:cNvPr id="419" name="venndiagram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2860" y="2985670"/>
            <a:ext cx="10299080" cy="5754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7226300" y="7264400"/>
            <a:ext cx="5207000" cy="2273300"/>
          </a:xfrm>
          <a:prstGeom prst="roundRect">
            <a:avLst>
              <a:gd name="adj" fmla="val 11731"/>
            </a:avLst>
          </a:prstGeom>
          <a:solidFill>
            <a:srgbClr val="D90B00">
              <a:alpha val="50000"/>
            </a:srgbClr>
          </a:solidFill>
          <a:ln w="63500">
            <a:solidFill>
              <a:srgbClr val="0E002D">
                <a:alpha val="50000"/>
              </a:srgbClr>
            </a:solidFill>
          </a:ln>
        </p:spPr>
        <p:txBody>
          <a:bodyPr lIns="45719" rIns="45719"/>
          <a:lstStyle/>
          <a:p>
            <a:pPr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2" name="Shape 422"/>
          <p:cNvSpPr/>
          <p:nvPr/>
        </p:nvSpPr>
        <p:spPr>
          <a:xfrm>
            <a:off x="825500" y="7264400"/>
            <a:ext cx="5207000" cy="2273300"/>
          </a:xfrm>
          <a:prstGeom prst="roundRect">
            <a:avLst>
              <a:gd name="adj" fmla="val 11731"/>
            </a:avLst>
          </a:prstGeom>
          <a:solidFill>
            <a:srgbClr val="FFF959">
              <a:alpha val="50000"/>
            </a:srgbClr>
          </a:solidFill>
          <a:ln w="63500">
            <a:solidFill>
              <a:srgbClr val="000000">
                <a:alpha val="30979"/>
              </a:srgbClr>
            </a:solidFill>
          </a:ln>
        </p:spPr>
        <p:txBody>
          <a:bodyPr lIns="45719" rIns="45719"/>
          <a:lstStyle/>
          <a:p>
            <a:pPr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23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" y="1511300"/>
            <a:ext cx="6718300" cy="494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6900" y="1651000"/>
            <a:ext cx="5994400" cy="4787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1282700" y="7531100"/>
            <a:ext cx="4889500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400">
                <a:latin typeface="Times"/>
                <a:ea typeface="Times"/>
                <a:cs typeface="Times"/>
                <a:sym typeface="Times"/>
              </a:rPr>
              <a:t>Express likes and dislikes 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Eating out at a restaurant  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Ordering food 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My favourite food</a:t>
            </a:r>
          </a:p>
        </p:txBody>
      </p:sp>
      <p:sp>
        <p:nvSpPr>
          <p:cNvPr id="426" name="Shape 426"/>
          <p:cNvSpPr/>
          <p:nvPr/>
        </p:nvSpPr>
        <p:spPr>
          <a:xfrm>
            <a:off x="7759700" y="7505700"/>
            <a:ext cx="44577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Compare school lunches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Celebrations and food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History of chopsticks</a:t>
            </a:r>
            <a:endParaRPr sz="2400">
              <a:latin typeface="Times"/>
              <a:ea typeface="Times"/>
              <a:cs typeface="Times"/>
              <a:sym typeface="Times"/>
            </a:endParaRPr>
          </a:p>
          <a:p>
            <a:pPr marL="39687" algn="l" defTabSz="914400">
              <a:buClr>
                <a:srgbClr val="000000"/>
              </a:buClr>
              <a:buSzPct val="100000"/>
              <a:buFont typeface="Arial"/>
              <a:buChar char="•"/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>
                <a:latin typeface="Times"/>
                <a:ea typeface="Times"/>
                <a:cs typeface="Times"/>
                <a:sym typeface="Times"/>
              </a:rPr>
              <a:t> Design menus</a:t>
            </a:r>
          </a:p>
        </p:txBody>
      </p:sp>
      <p:sp>
        <p:nvSpPr>
          <p:cNvPr id="427" name="Shape 427"/>
          <p:cNvSpPr/>
          <p:nvPr/>
        </p:nvSpPr>
        <p:spPr>
          <a:xfrm>
            <a:off x="6172200" y="7442200"/>
            <a:ext cx="800411" cy="157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10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0200">
                <a:latin typeface="Times"/>
                <a:ea typeface="Times"/>
                <a:cs typeface="Times"/>
                <a:sym typeface="Times"/>
              </a:rPr>
              <a:t>+</a:t>
            </a:r>
          </a:p>
        </p:txBody>
      </p:sp>
      <p:sp>
        <p:nvSpPr>
          <p:cNvPr id="428" name="Shape 428"/>
          <p:cNvSpPr/>
          <p:nvPr/>
        </p:nvSpPr>
        <p:spPr>
          <a:xfrm>
            <a:off x="2806700" y="6515100"/>
            <a:ext cx="177217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Language</a:t>
            </a:r>
          </a:p>
        </p:txBody>
      </p:sp>
      <p:sp>
        <p:nvSpPr>
          <p:cNvPr id="429" name="Shape 429"/>
          <p:cNvSpPr/>
          <p:nvPr/>
        </p:nvSpPr>
        <p:spPr>
          <a:xfrm>
            <a:off x="8902700" y="6515100"/>
            <a:ext cx="136504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Culture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est_d0cad52b24901cf08a60_chinesenewyrpix2014_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-404632" y="-34227"/>
            <a:ext cx="13814065" cy="1124520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>
              <a:defRPr sz="43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Many times, culture in the language classroom is…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83596" y="5797382"/>
            <a:ext cx="6882538" cy="824558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100000" lnSpcReduction="0"/>
          </a:bodyPr>
          <a:lstStyle>
            <a:lvl1pPr marL="487362" indent="-430212" algn="ctr"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600"/>
              <a:t>Added as an extra to language</a:t>
            </a:r>
          </a:p>
        </p:txBody>
      </p:sp>
      <p:sp>
        <p:nvSpPr>
          <p:cNvPr id="159" name="Shape 159"/>
          <p:cNvSpPr/>
          <p:nvPr/>
        </p:nvSpPr>
        <p:spPr>
          <a:xfrm>
            <a:off x="78911" y="6825029"/>
            <a:ext cx="4205397" cy="824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87362" indent="-430212" algn="l" defTabSz="914400">
              <a:spcBef>
                <a:spcPts val="1100"/>
              </a:spcBef>
              <a:buFont typeface="Times"/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600"/>
              <a:t>Teacher-centered</a:t>
            </a:r>
          </a:p>
        </p:txBody>
      </p:sp>
      <p:sp>
        <p:nvSpPr>
          <p:cNvPr id="160" name="Shape 160"/>
          <p:cNvSpPr/>
          <p:nvPr/>
        </p:nvSpPr>
        <p:spPr>
          <a:xfrm>
            <a:off x="80936" y="7852676"/>
            <a:ext cx="3180159" cy="8245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87362" indent="-430212" algn="l" defTabSz="914400">
              <a:spcBef>
                <a:spcPts val="1100"/>
              </a:spcBef>
              <a:buFont typeface="Times"/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600"/>
              <a:t>Token culture</a:t>
            </a:r>
          </a:p>
        </p:txBody>
      </p:sp>
      <p:sp>
        <p:nvSpPr>
          <p:cNvPr id="161" name="Shape 161"/>
          <p:cNvSpPr/>
          <p:nvPr/>
        </p:nvSpPr>
        <p:spPr>
          <a:xfrm>
            <a:off x="80936" y="8880323"/>
            <a:ext cx="3180159" cy="7322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87362" indent="-430212" algn="l" defTabSz="914400">
              <a:spcBef>
                <a:spcPts val="1100"/>
              </a:spcBef>
              <a:buFont typeface="Times"/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600"/>
              <a:t>Facts about….</a:t>
            </a:r>
          </a:p>
        </p:txBody>
      </p:sp>
      <p:sp>
        <p:nvSpPr>
          <p:cNvPr id="162" name="Shape 162"/>
          <p:cNvSpPr/>
          <p:nvPr/>
        </p:nvSpPr>
        <p:spPr>
          <a:xfrm>
            <a:off x="65750" y="4654493"/>
            <a:ext cx="7672339" cy="939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14258" indent="-365680" algn="l" defTabSz="777240">
              <a:spcBef>
                <a:spcPts val="900"/>
              </a:spcBef>
              <a:buFont typeface="Times"/>
              <a:defRPr sz="391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Unrelated to previous knowledge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845" y="1498600"/>
            <a:ext cx="13456490" cy="8162198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hape 434"/>
          <p:cNvSpPr/>
          <p:nvPr/>
        </p:nvSpPr>
        <p:spPr>
          <a:xfrm>
            <a:off x="3633442" y="0"/>
            <a:ext cx="6625432" cy="10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6400">
                <a:solidFill>
                  <a:srgbClr val="0E002D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1200">
                <a:solidFill>
                  <a:srgbClr val="000000"/>
                </a:solidFill>
              </a:defRPr>
            </a:pPr>
            <a:r>
              <a:rPr sz="6400">
                <a:solidFill>
                  <a:srgbClr val="0E002D"/>
                </a:solidFill>
              </a:rPr>
              <a:t>Culture as Inquiry</a:t>
            </a:r>
          </a:p>
        </p:txBody>
      </p:sp>
      <p:sp>
        <p:nvSpPr>
          <p:cNvPr id="435" name="Shape 435"/>
          <p:cNvSpPr/>
          <p:nvPr/>
        </p:nvSpPr>
        <p:spPr>
          <a:xfrm>
            <a:off x="6150626" y="1320800"/>
            <a:ext cx="4369086" cy="1130139"/>
          </a:xfrm>
          <a:prstGeom prst="rect">
            <a:avLst/>
          </a:prstGeom>
          <a:solidFill>
            <a:srgbClr val="002D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57150" defTabSz="914400"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400">
                <a:solidFill>
                  <a:srgbClr val="F3EB00"/>
                </a:solidFill>
              </a:rPr>
              <a:t>What do you want to</a:t>
            </a:r>
            <a:endParaRPr sz="3400">
              <a:solidFill>
                <a:srgbClr val="F3EB00"/>
              </a:solidFill>
            </a:endParaRPr>
          </a:p>
          <a:p>
            <a:pPr indent="57150" defTabSz="914400"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400">
                <a:solidFill>
                  <a:srgbClr val="F3EB00"/>
                </a:solidFill>
              </a:rPr>
              <a:t>know about China?</a:t>
            </a:r>
          </a:p>
        </p:txBody>
      </p:sp>
      <p:sp>
        <p:nvSpPr>
          <p:cNvPr id="436" name="Shape 436"/>
          <p:cNvSpPr/>
          <p:nvPr/>
        </p:nvSpPr>
        <p:spPr>
          <a:xfrm>
            <a:off x="7962900" y="2476500"/>
            <a:ext cx="355600" cy="18399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54162"/>
            <a:ext cx="13004800" cy="80152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76199" dir="2700000">
              <a:srgbClr val="000000">
                <a:alpha val="75000"/>
              </a:srgbClr>
            </a:outerShdw>
          </a:effectLst>
        </p:spPr>
      </p:pic>
      <p:sp>
        <p:nvSpPr>
          <p:cNvPr id="441" name="Shape 441"/>
          <p:cNvSpPr/>
          <p:nvPr/>
        </p:nvSpPr>
        <p:spPr>
          <a:xfrm>
            <a:off x="1320800" y="25400"/>
            <a:ext cx="11131054" cy="7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57150" algn="l" defTabSz="914400">
              <a:defRPr sz="45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Include Students in the Planning Process</a:t>
            </a:r>
          </a:p>
        </p:txBody>
      </p:sp>
      <p:sp>
        <p:nvSpPr>
          <p:cNvPr id="442" name="Shape 442"/>
          <p:cNvSpPr/>
          <p:nvPr/>
        </p:nvSpPr>
        <p:spPr>
          <a:xfrm>
            <a:off x="5118100" y="2476500"/>
            <a:ext cx="3136901" cy="64770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f8b156b8f19416faeea6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955" y="-163432"/>
            <a:ext cx="14924678" cy="9958832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>
            <p:ph type="body" sz="half" idx="1"/>
          </p:nvPr>
        </p:nvSpPr>
        <p:spPr>
          <a:xfrm>
            <a:off x="396607" y="2662294"/>
            <a:ext cx="4762502" cy="693420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>
            <a:normAutofit fontScale="100000" lnSpcReduction="0"/>
          </a:bodyPr>
          <a:lstStyle/>
          <a:p>
            <a:pPr marL="482488" indent="-425910" defTabSz="905255">
              <a:spcBef>
                <a:spcPts val="1000"/>
              </a:spcBef>
              <a:buSzTx/>
              <a:buNone/>
              <a:defRPr sz="4356">
                <a:latin typeface="Futura"/>
                <a:ea typeface="Futura"/>
                <a:cs typeface="Futura"/>
                <a:sym typeface="Futura"/>
              </a:defRPr>
            </a:pPr>
            <a:r>
              <a:rPr sz="2376"/>
              <a:t>Students will be able to:</a:t>
            </a:r>
            <a:endParaRPr sz="2376"/>
          </a:p>
          <a:p>
            <a:pPr marL="319754" indent="-263175" defTabSz="905255">
              <a:spcBef>
                <a:spcPts val="1000"/>
              </a:spcBef>
              <a:buSzPct val="99000"/>
              <a:buFontTx/>
              <a:buAutoNum type="arabicPeriod" startAt="1"/>
              <a:defRPr sz="4356">
                <a:latin typeface="Futura"/>
                <a:ea typeface="Futura"/>
                <a:cs typeface="Futura"/>
                <a:sym typeface="Futura"/>
              </a:defRPr>
            </a:pPr>
            <a:r>
              <a:rPr sz="2376"/>
              <a:t>Express likes/dislikes of school subjects to a friend.</a:t>
            </a:r>
            <a:endParaRPr sz="2376"/>
          </a:p>
          <a:p>
            <a:pPr marL="319754" indent="-263175" defTabSz="905255">
              <a:spcBef>
                <a:spcPts val="1000"/>
              </a:spcBef>
              <a:buSzPct val="99000"/>
              <a:buFontTx/>
              <a:buAutoNum type="arabicPeriod" startAt="1"/>
              <a:defRPr sz="4356">
                <a:latin typeface="Futura"/>
                <a:ea typeface="Futura"/>
                <a:cs typeface="Futura"/>
                <a:sym typeface="Futura"/>
              </a:defRPr>
            </a:pPr>
            <a:r>
              <a:rPr sz="2376"/>
              <a:t>Help someone find their way around the school buildings.</a:t>
            </a:r>
            <a:endParaRPr sz="2376"/>
          </a:p>
          <a:p>
            <a:pPr marL="319754" indent="-263175" defTabSz="905255">
              <a:spcBef>
                <a:spcPts val="1000"/>
              </a:spcBef>
              <a:buSzPct val="99000"/>
              <a:buFontTx/>
              <a:buAutoNum type="arabicPeriod" startAt="1"/>
              <a:defRPr sz="4356">
                <a:latin typeface="Futura"/>
                <a:ea typeface="Futura"/>
                <a:cs typeface="Futura"/>
                <a:sym typeface="Futura"/>
              </a:defRPr>
            </a:pPr>
            <a:r>
              <a:rPr sz="2376"/>
              <a:t>Explain a student’s daily schedule to a Chinese exchange student.</a:t>
            </a:r>
            <a:endParaRPr sz="2376"/>
          </a:p>
          <a:p>
            <a:pPr marL="319754" indent="-263175" defTabSz="905255">
              <a:spcBef>
                <a:spcPts val="1000"/>
              </a:spcBef>
              <a:buSzPct val="99000"/>
              <a:buFontTx/>
              <a:buAutoNum type="arabicPeriod" startAt="1"/>
              <a:defRPr sz="4356">
                <a:latin typeface="Futura"/>
                <a:ea typeface="Futura"/>
                <a:cs typeface="Futura"/>
                <a:sym typeface="Futura"/>
              </a:defRPr>
            </a:pPr>
            <a:r>
              <a:rPr sz="2376"/>
              <a:t>Research Chinese school uniforms and design a new uniform.</a:t>
            </a:r>
            <a:endParaRPr sz="2376"/>
          </a:p>
          <a:p>
            <a:pPr marL="319754" indent="-263175" defTabSz="905255">
              <a:spcBef>
                <a:spcPts val="1000"/>
              </a:spcBef>
              <a:buSzPct val="99000"/>
              <a:buFontTx/>
              <a:buAutoNum type="arabicPeriod" startAt="1"/>
              <a:defRPr sz="4356">
                <a:latin typeface="Futura"/>
                <a:ea typeface="Futura"/>
                <a:cs typeface="Futura"/>
                <a:sym typeface="Futura"/>
              </a:defRPr>
            </a:pPr>
            <a:r>
              <a:rPr sz="2376"/>
              <a:t>Design your dream school and present information about buildings, subjects and uniform to the class.</a:t>
            </a:r>
          </a:p>
        </p:txBody>
      </p:sp>
      <p:sp>
        <p:nvSpPr>
          <p:cNvPr id="448" name="Shape 448"/>
          <p:cNvSpPr/>
          <p:nvPr>
            <p:ph type="title"/>
          </p:nvPr>
        </p:nvSpPr>
        <p:spPr>
          <a:xfrm>
            <a:off x="-43289" y="11939"/>
            <a:ext cx="13471072" cy="1341160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Theme: School’s Cool!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9500"/>
            <a:ext cx="12712700" cy="758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5518956" y="5880100"/>
            <a:ext cx="1668438" cy="113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57150" defTabSz="914400"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400">
                <a:solidFill>
                  <a:srgbClr val="FF0000"/>
                </a:solidFill>
              </a:rPr>
              <a:t>School </a:t>
            </a:r>
            <a:endParaRPr sz="3400">
              <a:solidFill>
                <a:srgbClr val="FF0000"/>
              </a:solidFill>
            </a:endParaRPr>
          </a:p>
          <a:p>
            <a:pPr indent="57150" defTabSz="914400"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400">
                <a:solidFill>
                  <a:srgbClr val="FF0000"/>
                </a:solidFill>
              </a:rPr>
              <a:t>Life</a:t>
            </a:r>
          </a:p>
        </p:txBody>
      </p:sp>
      <p:sp>
        <p:nvSpPr>
          <p:cNvPr id="452" name="Shape 452"/>
          <p:cNvSpPr/>
          <p:nvPr/>
        </p:nvSpPr>
        <p:spPr>
          <a:xfrm>
            <a:off x="356555" y="-15544"/>
            <a:ext cx="5661820" cy="221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Planner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title"/>
          </p:nvPr>
        </p:nvSpPr>
        <p:spPr>
          <a:xfrm>
            <a:off x="553714" y="885204"/>
            <a:ext cx="11049001" cy="2273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School Life</a:t>
            </a:r>
          </a:p>
        </p:txBody>
      </p:sp>
      <p:sp>
        <p:nvSpPr>
          <p:cNvPr id="455" name="Shape 455"/>
          <p:cNvSpPr/>
          <p:nvPr/>
        </p:nvSpPr>
        <p:spPr>
          <a:xfrm>
            <a:off x="5016500" y="2286000"/>
            <a:ext cx="239573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b="1" sz="4800">
                <a:solidFill>
                  <a:srgbClr val="FF271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b="0"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1" sz="4800">
                <a:solidFill>
                  <a:srgbClr val="FF2712"/>
                </a:solidFill>
                <a:latin typeface="Times"/>
                <a:ea typeface="Times"/>
                <a:cs typeface="Times"/>
                <a:sym typeface="Times"/>
              </a:rPr>
              <a:t>Products</a:t>
            </a:r>
          </a:p>
        </p:txBody>
      </p:sp>
      <p:sp>
        <p:nvSpPr>
          <p:cNvPr id="456" name="Shape 456"/>
          <p:cNvSpPr/>
          <p:nvPr/>
        </p:nvSpPr>
        <p:spPr>
          <a:xfrm>
            <a:off x="8991600" y="3898900"/>
            <a:ext cx="303236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School Uniforms</a:t>
            </a:r>
          </a:p>
        </p:txBody>
      </p:sp>
      <p:sp>
        <p:nvSpPr>
          <p:cNvPr id="457" name="Shape 457"/>
          <p:cNvSpPr/>
          <p:nvPr/>
        </p:nvSpPr>
        <p:spPr>
          <a:xfrm>
            <a:off x="8458200" y="6070600"/>
            <a:ext cx="1862622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Textbooks</a:t>
            </a:r>
          </a:p>
        </p:txBody>
      </p:sp>
      <p:sp>
        <p:nvSpPr>
          <p:cNvPr id="458" name="Shape 458"/>
          <p:cNvSpPr/>
          <p:nvPr/>
        </p:nvSpPr>
        <p:spPr>
          <a:xfrm>
            <a:off x="1625600" y="4229100"/>
            <a:ext cx="197331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Timetables</a:t>
            </a:r>
          </a:p>
        </p:txBody>
      </p:sp>
      <p:sp>
        <p:nvSpPr>
          <p:cNvPr id="459" name="Shape 459"/>
          <p:cNvSpPr/>
          <p:nvPr/>
        </p:nvSpPr>
        <p:spPr>
          <a:xfrm>
            <a:off x="4114800" y="6502400"/>
            <a:ext cx="174940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Buildings</a:t>
            </a:r>
          </a:p>
        </p:txBody>
      </p:sp>
      <p:sp>
        <p:nvSpPr>
          <p:cNvPr id="460" name="Shape 460"/>
          <p:cNvSpPr/>
          <p:nvPr/>
        </p:nvSpPr>
        <p:spPr>
          <a:xfrm>
            <a:off x="546100" y="4876800"/>
            <a:ext cx="4194080" cy="1246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57150"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Times"/>
                <a:ea typeface="Times"/>
                <a:cs typeface="Times"/>
                <a:sym typeface="Times"/>
              </a:rPr>
              <a:t>Comparing Timetables</a:t>
            </a:r>
            <a:endParaRPr sz="3400">
              <a:latin typeface="Times"/>
              <a:ea typeface="Times"/>
              <a:cs typeface="Times"/>
              <a:sym typeface="Times"/>
            </a:endParaRPr>
          </a:p>
          <a:p>
            <a:pPr indent="57150" algn="l" defTabSz="914400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latin typeface="Kai"/>
                <a:ea typeface="Kai"/>
                <a:cs typeface="Kai"/>
                <a:sym typeface="Kai"/>
              </a:rPr>
              <a:t>容易/ 比较 / 最/ 非常</a:t>
            </a:r>
          </a:p>
        </p:txBody>
      </p:sp>
      <p:sp>
        <p:nvSpPr>
          <p:cNvPr id="461" name="Shape 461"/>
          <p:cNvSpPr/>
          <p:nvPr/>
        </p:nvSpPr>
        <p:spPr>
          <a:xfrm flipH="1">
            <a:off x="2920999" y="3251199"/>
            <a:ext cx="2705101" cy="8636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2" name="Shape 462"/>
          <p:cNvSpPr/>
          <p:nvPr/>
        </p:nvSpPr>
        <p:spPr>
          <a:xfrm flipH="1">
            <a:off x="5308599" y="3468687"/>
            <a:ext cx="542927" cy="2924176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6718300" y="3251199"/>
            <a:ext cx="2273300" cy="8636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6502399" y="3467100"/>
            <a:ext cx="1841502" cy="24892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65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6200" y="771525"/>
            <a:ext cx="3797300" cy="292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1200" y="7366000"/>
            <a:ext cx="3327400" cy="238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5100" y="6718300"/>
            <a:ext cx="3949700" cy="270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title"/>
          </p:nvPr>
        </p:nvSpPr>
        <p:spPr>
          <a:xfrm>
            <a:off x="1114969" y="-1"/>
            <a:ext cx="11049001" cy="2273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School Life</a:t>
            </a:r>
          </a:p>
        </p:txBody>
      </p:sp>
      <p:sp>
        <p:nvSpPr>
          <p:cNvPr id="470" name="Shape 470"/>
          <p:cNvSpPr/>
          <p:nvPr/>
        </p:nvSpPr>
        <p:spPr>
          <a:xfrm>
            <a:off x="5537200" y="1536700"/>
            <a:ext cx="2438897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b="1" sz="4800">
                <a:solidFill>
                  <a:srgbClr val="D90B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b="0"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1" sz="4800">
                <a:solidFill>
                  <a:srgbClr val="D90B00"/>
                </a:solidFill>
                <a:latin typeface="Times"/>
                <a:ea typeface="Times"/>
                <a:cs typeface="Times"/>
                <a:sym typeface="Times"/>
              </a:rPr>
              <a:t>Practices</a:t>
            </a:r>
          </a:p>
        </p:txBody>
      </p:sp>
      <p:sp>
        <p:nvSpPr>
          <p:cNvPr id="471" name="Shape 471"/>
          <p:cNvSpPr/>
          <p:nvPr/>
        </p:nvSpPr>
        <p:spPr>
          <a:xfrm>
            <a:off x="8890000" y="2603500"/>
            <a:ext cx="329591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School regulations</a:t>
            </a:r>
          </a:p>
        </p:txBody>
      </p:sp>
      <p:sp>
        <p:nvSpPr>
          <p:cNvPr id="472" name="Shape 472"/>
          <p:cNvSpPr/>
          <p:nvPr/>
        </p:nvSpPr>
        <p:spPr>
          <a:xfrm>
            <a:off x="7912100" y="7048500"/>
            <a:ext cx="3751536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Classroom behaviour</a:t>
            </a:r>
          </a:p>
        </p:txBody>
      </p:sp>
      <p:sp>
        <p:nvSpPr>
          <p:cNvPr id="473" name="Shape 473"/>
          <p:cNvSpPr/>
          <p:nvPr/>
        </p:nvSpPr>
        <p:spPr>
          <a:xfrm>
            <a:off x="1841500" y="7150100"/>
            <a:ext cx="2756372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Food / Lunches</a:t>
            </a:r>
          </a:p>
        </p:txBody>
      </p:sp>
      <p:sp>
        <p:nvSpPr>
          <p:cNvPr id="474" name="Shape 474"/>
          <p:cNvSpPr/>
          <p:nvPr/>
        </p:nvSpPr>
        <p:spPr>
          <a:xfrm>
            <a:off x="431799" y="2387600"/>
            <a:ext cx="2360205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Daily routine</a:t>
            </a:r>
          </a:p>
        </p:txBody>
      </p:sp>
      <p:sp>
        <p:nvSpPr>
          <p:cNvPr id="475" name="Shape 475"/>
          <p:cNvSpPr/>
          <p:nvPr/>
        </p:nvSpPr>
        <p:spPr>
          <a:xfrm flipH="1">
            <a:off x="3017837" y="2387600"/>
            <a:ext cx="2725739" cy="32861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6" name="Shape 476"/>
          <p:cNvSpPr/>
          <p:nvPr/>
        </p:nvSpPr>
        <p:spPr>
          <a:xfrm flipH="1">
            <a:off x="3797299" y="2705100"/>
            <a:ext cx="2489202" cy="43307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7" name="Shape 477"/>
          <p:cNvSpPr/>
          <p:nvPr/>
        </p:nvSpPr>
        <p:spPr>
          <a:xfrm>
            <a:off x="6934199" y="2705099"/>
            <a:ext cx="2057401" cy="4229102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8" name="Shape 478"/>
          <p:cNvSpPr/>
          <p:nvPr/>
        </p:nvSpPr>
        <p:spPr>
          <a:xfrm>
            <a:off x="7366000" y="2489200"/>
            <a:ext cx="1409701" cy="4318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79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2300" y="7581900"/>
            <a:ext cx="3856038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9900" y="7899400"/>
            <a:ext cx="2603500" cy="185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" y="3035300"/>
            <a:ext cx="2857500" cy="400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0" y="3467100"/>
            <a:ext cx="3860800" cy="276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type="title"/>
          </p:nvPr>
        </p:nvSpPr>
        <p:spPr>
          <a:xfrm>
            <a:off x="811652" y="-16260"/>
            <a:ext cx="11049001" cy="2489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School Life</a:t>
            </a:r>
          </a:p>
        </p:txBody>
      </p:sp>
      <p:sp>
        <p:nvSpPr>
          <p:cNvPr id="485" name="Shape 485"/>
          <p:cNvSpPr/>
          <p:nvPr/>
        </p:nvSpPr>
        <p:spPr>
          <a:xfrm>
            <a:off x="3822700" y="1714500"/>
            <a:ext cx="5026906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b="1" sz="3400">
                <a:solidFill>
                  <a:srgbClr val="D90B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b="0"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1" sz="3400">
                <a:solidFill>
                  <a:srgbClr val="D90B00"/>
                </a:solidFill>
                <a:latin typeface="Times"/>
                <a:ea typeface="Times"/>
                <a:cs typeface="Times"/>
                <a:sym typeface="Times"/>
              </a:rPr>
              <a:t>Perspectives – past/present</a:t>
            </a:r>
          </a:p>
        </p:txBody>
      </p:sp>
      <p:sp>
        <p:nvSpPr>
          <p:cNvPr id="486" name="Shape 486"/>
          <p:cNvSpPr/>
          <p:nvPr/>
        </p:nvSpPr>
        <p:spPr>
          <a:xfrm>
            <a:off x="8890000" y="3683000"/>
            <a:ext cx="20606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Curriculum</a:t>
            </a:r>
          </a:p>
        </p:txBody>
      </p:sp>
      <p:sp>
        <p:nvSpPr>
          <p:cNvPr id="487" name="Shape 487"/>
          <p:cNvSpPr/>
          <p:nvPr/>
        </p:nvSpPr>
        <p:spPr>
          <a:xfrm>
            <a:off x="6718300" y="6070600"/>
            <a:ext cx="4434868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Expectations for students</a:t>
            </a:r>
          </a:p>
        </p:txBody>
      </p:sp>
      <p:sp>
        <p:nvSpPr>
          <p:cNvPr id="488" name="Shape 488"/>
          <p:cNvSpPr/>
          <p:nvPr/>
        </p:nvSpPr>
        <p:spPr>
          <a:xfrm>
            <a:off x="1511300" y="3581400"/>
            <a:ext cx="2707246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Role of teacher</a:t>
            </a:r>
          </a:p>
        </p:txBody>
      </p:sp>
      <p:sp>
        <p:nvSpPr>
          <p:cNvPr id="489" name="Shape 489"/>
          <p:cNvSpPr/>
          <p:nvPr/>
        </p:nvSpPr>
        <p:spPr>
          <a:xfrm flipH="1">
            <a:off x="3682999" y="2489200"/>
            <a:ext cx="2171701" cy="10795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0" name="Shape 490"/>
          <p:cNvSpPr/>
          <p:nvPr/>
        </p:nvSpPr>
        <p:spPr>
          <a:xfrm flipH="1">
            <a:off x="3797299" y="2705100"/>
            <a:ext cx="2489202" cy="43307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1" name="Shape 491"/>
          <p:cNvSpPr/>
          <p:nvPr/>
        </p:nvSpPr>
        <p:spPr>
          <a:xfrm>
            <a:off x="6934199" y="2705100"/>
            <a:ext cx="1511301" cy="31369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2" name="Shape 492"/>
          <p:cNvSpPr/>
          <p:nvPr/>
        </p:nvSpPr>
        <p:spPr>
          <a:xfrm>
            <a:off x="7365999" y="2603500"/>
            <a:ext cx="1511301" cy="977900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2273300" y="7150100"/>
            <a:ext cx="1436936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57150" algn="l" defTabSz="914400">
              <a:def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4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Success</a:t>
            </a:r>
          </a:p>
        </p:txBody>
      </p:sp>
      <p:pic>
        <p:nvPicPr>
          <p:cNvPr id="49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100" y="6718300"/>
            <a:ext cx="37592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900" y="4216400"/>
            <a:ext cx="3441700" cy="248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483599" y="11559"/>
            <a:ext cx="12037602" cy="21511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 sz="78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Cultural Infusion</a:t>
            </a:r>
          </a:p>
        </p:txBody>
      </p:sp>
      <p:sp>
        <p:nvSpPr>
          <p:cNvPr id="165" name="Shape 165"/>
          <p:cNvSpPr/>
          <p:nvPr>
            <p:ph type="body" sz="half" idx="1"/>
          </p:nvPr>
        </p:nvSpPr>
        <p:spPr>
          <a:xfrm>
            <a:off x="615621" y="4220828"/>
            <a:ext cx="4267201" cy="6616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ctr">
              <a:buSzTx/>
              <a:buNone/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   Added as an extra to language</a:t>
            </a:r>
          </a:p>
        </p:txBody>
      </p:sp>
      <p:sp>
        <p:nvSpPr>
          <p:cNvPr id="166" name="Shape 166"/>
          <p:cNvSpPr/>
          <p:nvPr/>
        </p:nvSpPr>
        <p:spPr>
          <a:xfrm>
            <a:off x="7825223" y="4505971"/>
            <a:ext cx="3848101" cy="514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   </a:t>
            </a:r>
            <a:r>
              <a:rPr sz="3600">
                <a:solidFill>
                  <a:srgbClr val="FF0000"/>
                </a:solidFill>
              </a:rPr>
              <a:t>Complements</a:t>
            </a:r>
            <a:r>
              <a:rPr sz="3600"/>
              <a:t> and enriches the language</a:t>
            </a:r>
            <a:endParaRPr sz="3600"/>
          </a:p>
          <a:p>
            <a:pPr marL="487362" indent="-430212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</a:t>
            </a:r>
          </a:p>
        </p:txBody>
      </p:sp>
      <p:grpSp>
        <p:nvGrpSpPr>
          <p:cNvPr id="171" name="Group 171"/>
          <p:cNvGrpSpPr/>
          <p:nvPr/>
        </p:nvGrpSpPr>
        <p:grpSpPr>
          <a:xfrm>
            <a:off x="1881572" y="3594202"/>
            <a:ext cx="3124656" cy="3124655"/>
            <a:chOff x="0" y="0"/>
            <a:chExt cx="3124654" cy="3124654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3124655" cy="3124655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92211" y="934332"/>
              <a:ext cx="325486" cy="325486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895470" y="934332"/>
              <a:ext cx="325486" cy="325486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708408" y="934332"/>
              <a:ext cx="1696351" cy="160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1" y="0"/>
                  </a:moveTo>
                  <a:cubicBezTo>
                    <a:pt x="3252" y="0"/>
                    <a:pt x="2321" y="982"/>
                    <a:pt x="2321" y="2194"/>
                  </a:cubicBezTo>
                  <a:cubicBezTo>
                    <a:pt x="2321" y="3406"/>
                    <a:pt x="3252" y="4388"/>
                    <a:pt x="4401" y="4388"/>
                  </a:cubicBezTo>
                  <a:cubicBezTo>
                    <a:pt x="5550" y="4388"/>
                    <a:pt x="6482" y="3406"/>
                    <a:pt x="6482" y="2194"/>
                  </a:cubicBezTo>
                  <a:cubicBezTo>
                    <a:pt x="6482" y="982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82"/>
                    <a:pt x="15118" y="2194"/>
                  </a:cubicBezTo>
                  <a:cubicBezTo>
                    <a:pt x="15118" y="3406"/>
                    <a:pt x="16050" y="4388"/>
                    <a:pt x="17199" y="4388"/>
                  </a:cubicBezTo>
                  <a:cubicBezTo>
                    <a:pt x="18348" y="4388"/>
                    <a:pt x="19279" y="3406"/>
                    <a:pt x="19279" y="2194"/>
                  </a:cubicBezTo>
                  <a:cubicBezTo>
                    <a:pt x="19279" y="982"/>
                    <a:pt x="18348" y="0"/>
                    <a:pt x="17199" y="0"/>
                  </a:cubicBezTo>
                  <a:close/>
                  <a:moveTo>
                    <a:pt x="0" y="21600"/>
                  </a:moveTo>
                  <a:cubicBezTo>
                    <a:pt x="7199" y="16373"/>
                    <a:pt x="14401" y="1637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8288773" y="3808841"/>
            <a:ext cx="2921001" cy="2921001"/>
            <a:chOff x="0" y="0"/>
            <a:chExt cx="2921000" cy="2921000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2921000" cy="2921000"/>
            </a:xfrm>
            <a:prstGeom prst="ellipse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851958" y="873436"/>
              <a:ext cx="307851" cy="304272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793408" y="873436"/>
              <a:ext cx="304272" cy="304272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83714" y="873436"/>
              <a:ext cx="1585789" cy="150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8" fill="norm" stroke="1" extrusionOk="0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-38100" y="12700"/>
            <a:ext cx="13360400" cy="100965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chemeClr val="accent5"/>
                </a:solidFill>
              </a:defRPr>
            </a:pPr>
          </a:p>
        </p:txBody>
      </p:sp>
      <p:sp>
        <p:nvSpPr>
          <p:cNvPr id="181" name="Shape 181"/>
          <p:cNvSpPr/>
          <p:nvPr>
            <p:ph type="title"/>
          </p:nvPr>
        </p:nvSpPr>
        <p:spPr>
          <a:xfrm>
            <a:off x="66179" y="724835"/>
            <a:ext cx="12903201" cy="1790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Token culture does not enrich learning.</a:t>
            </a:r>
          </a:p>
        </p:txBody>
      </p:sp>
      <p:pic>
        <p:nvPicPr>
          <p:cNvPr id="182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778" y="3905746"/>
            <a:ext cx="8890001" cy="549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612899" y="8369300"/>
            <a:ext cx="10185401" cy="1270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897559" y="425450"/>
            <a:ext cx="107016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How is culture contributing to language acquisition?</a:t>
            </a:r>
          </a:p>
        </p:txBody>
      </p:sp>
      <p:pic>
        <p:nvPicPr>
          <p:cNvPr id="186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4529" y="1230014"/>
            <a:ext cx="31750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087" y="7005612"/>
            <a:ext cx="3703683" cy="2247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/>
          <p:cNvGrpSpPr/>
          <p:nvPr/>
        </p:nvGrpSpPr>
        <p:grpSpPr>
          <a:xfrm>
            <a:off x="858341" y="1723553"/>
            <a:ext cx="2895601" cy="2895601"/>
            <a:chOff x="0" y="0"/>
            <a:chExt cx="2895600" cy="2895600"/>
          </a:xfrm>
        </p:grpSpPr>
        <p:pic>
          <p:nvPicPr>
            <p:cNvPr id="189" name="pasted-im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050" y="19050"/>
              <a:ext cx="2857500" cy="285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95600" cy="2895600"/>
            </a:xfrm>
            <a:prstGeom prst="rect">
              <a:avLst/>
            </a:prstGeom>
            <a:effectLst/>
          </p:spPr>
        </p:pic>
      </p:grpSp>
      <p:pic>
        <p:nvPicPr>
          <p:cNvPr id="191" name="pasted-imag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11029" y="4584822"/>
            <a:ext cx="2717801" cy="271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7541" y="4688433"/>
            <a:ext cx="29972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56100" y="7482430"/>
            <a:ext cx="2197200" cy="1969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1950" y="1365250"/>
            <a:ext cx="6985000" cy="8140700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Num" sz="quarter" idx="2"/>
          </p:nvPr>
        </p:nvSpPr>
        <p:spPr>
          <a:xfrm>
            <a:off x="10566717" y="8890000"/>
            <a:ext cx="218441" cy="3835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7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254099"/>
            <a:ext cx="12700000" cy="962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-302514" y="-55229"/>
            <a:ext cx="13609828" cy="138946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57150"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Embed Culture in the Language</a:t>
            </a:r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1533762" y="7380117"/>
            <a:ext cx="4064001" cy="1295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87362" indent="-430212">
              <a:buSzTx/>
              <a:buNone/>
              <a:defRPr sz="36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>
              <a:defRPr sz="4400"/>
            </a:pPr>
            <a:r>
              <a:rPr sz="3600"/>
              <a:t>Isolated topics</a:t>
            </a:r>
          </a:p>
        </p:txBody>
      </p:sp>
      <p:sp>
        <p:nvSpPr>
          <p:cNvPr id="201" name="Shape 201"/>
          <p:cNvSpPr/>
          <p:nvPr/>
        </p:nvSpPr>
        <p:spPr>
          <a:xfrm>
            <a:off x="8085296" y="4631759"/>
            <a:ext cx="5651501" cy="3948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endParaRPr sz="3600"/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 </a:t>
            </a:r>
            <a:r>
              <a:rPr sz="3600">
                <a:solidFill>
                  <a:srgbClr val="FF0000"/>
                </a:solidFill>
              </a:rPr>
              <a:t>Integrated</a:t>
            </a:r>
            <a:endParaRPr sz="3600">
              <a:solidFill>
                <a:srgbClr val="FF0000"/>
              </a:solidFill>
            </a:endParaRPr>
          </a:p>
          <a:p>
            <a:pPr marL="487362" indent="-430212" algn="l" defTabSz="914400">
              <a:spcBef>
                <a:spcPts val="600"/>
              </a:spcBef>
              <a:defRPr sz="1200">
                <a:latin typeface="Futura"/>
                <a:ea typeface="Futura"/>
                <a:cs typeface="Futura"/>
                <a:sym typeface="Futura"/>
              </a:defRPr>
            </a:pPr>
            <a:r>
              <a:rPr sz="3600"/>
              <a:t> </a:t>
            </a:r>
          </a:p>
        </p:txBody>
      </p:sp>
      <p:grpSp>
        <p:nvGrpSpPr>
          <p:cNvPr id="206" name="Group 206"/>
          <p:cNvGrpSpPr/>
          <p:nvPr/>
        </p:nvGrpSpPr>
        <p:grpSpPr>
          <a:xfrm>
            <a:off x="1474967" y="3825433"/>
            <a:ext cx="3117851" cy="3117851"/>
            <a:chOff x="0" y="0"/>
            <a:chExt cx="3117850" cy="3117850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3117850" cy="3117850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909372" y="932298"/>
              <a:ext cx="324777" cy="324777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910447" y="932298"/>
              <a:ext cx="328598" cy="324777"/>
            </a:xfrm>
            <a:prstGeom prst="ellipse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25969" y="932298"/>
              <a:ext cx="1692658" cy="160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1" y="0"/>
                  </a:moveTo>
                  <a:cubicBezTo>
                    <a:pt x="3252" y="0"/>
                    <a:pt x="2321" y="982"/>
                    <a:pt x="2321" y="2194"/>
                  </a:cubicBezTo>
                  <a:cubicBezTo>
                    <a:pt x="2321" y="3406"/>
                    <a:pt x="3252" y="4388"/>
                    <a:pt x="4401" y="4388"/>
                  </a:cubicBezTo>
                  <a:cubicBezTo>
                    <a:pt x="5550" y="4388"/>
                    <a:pt x="6482" y="3406"/>
                    <a:pt x="6482" y="2194"/>
                  </a:cubicBezTo>
                  <a:cubicBezTo>
                    <a:pt x="6482" y="982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82"/>
                    <a:pt x="15118" y="2194"/>
                  </a:cubicBezTo>
                  <a:cubicBezTo>
                    <a:pt x="15118" y="3406"/>
                    <a:pt x="16050" y="4388"/>
                    <a:pt x="17199" y="4388"/>
                  </a:cubicBezTo>
                  <a:cubicBezTo>
                    <a:pt x="18348" y="4388"/>
                    <a:pt x="19279" y="3406"/>
                    <a:pt x="19279" y="2194"/>
                  </a:cubicBezTo>
                  <a:cubicBezTo>
                    <a:pt x="19279" y="982"/>
                    <a:pt x="18348" y="0"/>
                    <a:pt x="17199" y="0"/>
                  </a:cubicBezTo>
                  <a:close/>
                  <a:moveTo>
                    <a:pt x="0" y="21600"/>
                  </a:moveTo>
                  <a:cubicBezTo>
                    <a:pt x="7199" y="16373"/>
                    <a:pt x="14401" y="16373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8145684" y="3876502"/>
            <a:ext cx="3015711" cy="3015711"/>
            <a:chOff x="0" y="0"/>
            <a:chExt cx="3015709" cy="3015709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3015710" cy="3015710"/>
            </a:xfrm>
            <a:prstGeom prst="ellipse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83277" y="901756"/>
              <a:ext cx="314138" cy="314137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851557" y="901756"/>
              <a:ext cx="317833" cy="314137"/>
            </a:xfrm>
            <a:prstGeom prst="ellipse">
              <a:avLst/>
            </a:prstGeom>
            <a:solidFill>
              <a:srgbClr val="A3CC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05883" y="901756"/>
              <a:ext cx="1637206" cy="155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8" fill="norm" stroke="1" extrusionOk="0">
                  <a:moveTo>
                    <a:pt x="4401" y="0"/>
                  </a:moveTo>
                  <a:cubicBezTo>
                    <a:pt x="3252" y="0"/>
                    <a:pt x="2321" y="926"/>
                    <a:pt x="2321" y="2069"/>
                  </a:cubicBezTo>
                  <a:cubicBezTo>
                    <a:pt x="2321" y="3212"/>
                    <a:pt x="3252" y="4138"/>
                    <a:pt x="4401" y="4138"/>
                  </a:cubicBezTo>
                  <a:cubicBezTo>
                    <a:pt x="5550" y="4138"/>
                    <a:pt x="6482" y="3212"/>
                    <a:pt x="6482" y="2069"/>
                  </a:cubicBezTo>
                  <a:cubicBezTo>
                    <a:pt x="6482" y="926"/>
                    <a:pt x="5550" y="0"/>
                    <a:pt x="4401" y="0"/>
                  </a:cubicBezTo>
                  <a:close/>
                  <a:moveTo>
                    <a:pt x="17199" y="0"/>
                  </a:moveTo>
                  <a:cubicBezTo>
                    <a:pt x="16050" y="0"/>
                    <a:pt x="15118" y="926"/>
                    <a:pt x="15118" y="2069"/>
                  </a:cubicBezTo>
                  <a:cubicBezTo>
                    <a:pt x="15118" y="3212"/>
                    <a:pt x="16050" y="4138"/>
                    <a:pt x="17199" y="4138"/>
                  </a:cubicBezTo>
                  <a:cubicBezTo>
                    <a:pt x="18348" y="4138"/>
                    <a:pt x="19279" y="3212"/>
                    <a:pt x="19279" y="2069"/>
                  </a:cubicBezTo>
                  <a:cubicBezTo>
                    <a:pt x="19279" y="926"/>
                    <a:pt x="18348" y="0"/>
                    <a:pt x="17199" y="0"/>
                  </a:cubicBezTo>
                  <a:close/>
                  <a:moveTo>
                    <a:pt x="0" y="16671"/>
                  </a:moveTo>
                  <a:cubicBezTo>
                    <a:pt x="7199" y="21600"/>
                    <a:pt x="14401" y="21600"/>
                    <a:pt x="21600" y="166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chinese-amric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350" y="-596520"/>
            <a:ext cx="15557500" cy="1037166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>
            <p:ph type="title"/>
          </p:nvPr>
        </p:nvSpPr>
        <p:spPr>
          <a:xfrm>
            <a:off x="-50800" y="-469900"/>
            <a:ext cx="12903201" cy="1790700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>
              <a:defRPr sz="5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Culture needs to enrich the language.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