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37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8B7B11-C46B-EC49-AB3C-7FE18FFD82C7}" type="datetimeFigureOut">
              <a:rPr lang="en-US" smtClean="0"/>
              <a:t>12/5/15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6CC601-B1BD-9B47-B088-3A04D9F901D7}" type="slidenum">
              <a:rPr lang="en-US" smtClean="0"/>
              <a:t>‹#›</a:t>
            </a:fld>
            <a:endParaRPr lang="en-US"/>
          </a:p>
        </p:txBody>
      </p:sp>
    </p:spTree>
    <p:extLst>
      <p:ext uri="{BB962C8B-B14F-4D97-AF65-F5344CB8AC3E}">
        <p14:creationId xmlns:p14="http://schemas.microsoft.com/office/powerpoint/2010/main" val="23390689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ph type="sldImg"/>
          </p:nvPr>
        </p:nvSpPr>
        <p:spPr/>
      </p:sp>
      <p:sp>
        <p:nvSpPr>
          <p:cNvPr id="6146" name="Rectangle 2"/>
          <p:cNvSpPr>
            <a:spLocks noChangeArrowheads="1"/>
          </p:cNvSpPr>
          <p:nvPr>
            <p:ph type="body" sz="quarter" idx="1"/>
          </p:nvPr>
        </p:nvSpPr>
        <p:spPr/>
        <p:txBody>
          <a:bodyPr/>
          <a:lstStyle/>
          <a:p>
            <a:pPr defTabSz="320675"/>
            <a:r>
              <a:rPr lang="ja-JP" altLang="en-US" sz="700">
                <a:latin typeface="Helvetica" charset="0"/>
                <a:cs typeface="Helvetica" charset="0"/>
                <a:sym typeface="Helvetica" charset="0"/>
              </a:rPr>
              <a:t>很高兴见到大家</a:t>
            </a:r>
            <a:endParaRPr lang="en-US" sz="700">
              <a:latin typeface="Helvetica" charset="0"/>
              <a:cs typeface="Helvetica" charset="0"/>
              <a:sym typeface="Helvetic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ph type="sldImg"/>
          </p:nvPr>
        </p:nvSpPr>
        <p:spPr/>
      </p:sp>
      <p:sp>
        <p:nvSpPr>
          <p:cNvPr id="25602" name="Rectangle 2"/>
          <p:cNvSpPr>
            <a:spLocks noChangeArrowheads="1"/>
          </p:cNvSpPr>
          <p:nvPr>
            <p:ph type="body" sz="quarter" idx="1"/>
          </p:nvPr>
        </p:nvSpPr>
        <p:spPr/>
        <p:txBody>
          <a:bodyPr/>
          <a:lstStyle/>
          <a:p>
            <a:r>
              <a:rPr lang="en-US"/>
              <a:t>This is Andy the alien. He knows nothing about teaching Chinese. How would you explain to him how you assess your students. He sees you in the classroom, but is confused how you know they are learning.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ph type="sldImg"/>
          </p:nvPr>
        </p:nvSpPr>
        <p:spPr/>
      </p:sp>
      <p:sp>
        <p:nvSpPr>
          <p:cNvPr id="27650" name="Rectangle 2"/>
          <p:cNvSpPr>
            <a:spLocks noChangeArrowheads="1"/>
          </p:cNvSpPr>
          <p:nvPr>
            <p:ph type="body" sz="quarter" idx="1"/>
          </p:nvPr>
        </p:nvSpPr>
        <p:spPr/>
        <p:txBody>
          <a:bodyPr/>
          <a:lstStyle/>
          <a:p>
            <a:pPr defTabSz="584200"/>
            <a:r>
              <a:rPr lang="en-US" sz="2200"/>
              <a:t>So is Assessment is for learning...What do we assess?</a:t>
            </a:r>
          </a:p>
          <a:p>
            <a:pPr defTabSz="584200"/>
            <a:r>
              <a:rPr lang="en-US" sz="2200"/>
              <a:t>Do we assess everything we teach?</a:t>
            </a:r>
          </a:p>
          <a:p>
            <a:pPr defTabSz="584200"/>
            <a:r>
              <a:rPr lang="en-US" sz="2200"/>
              <a:t>Do we only assess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ph type="sldImg"/>
          </p:nvPr>
        </p:nvSpPr>
        <p:spPr/>
      </p:sp>
      <p:sp>
        <p:nvSpPr>
          <p:cNvPr id="43010" name="Rectangle 2"/>
          <p:cNvSpPr>
            <a:spLocks noChangeArrowheads="1"/>
          </p:cNvSpPr>
          <p:nvPr>
            <p:ph type="body" sz="quarter" idx="1"/>
          </p:nvPr>
        </p:nvSpPr>
        <p:spPr/>
        <p:txBody>
          <a:bodyPr/>
          <a:lstStyle/>
          <a:p>
            <a:r>
              <a:rPr lang="en-US"/>
              <a:t>This is assessment of learning. It</a:t>
            </a:r>
            <a:r>
              <a:rPr lang="ja-JP" altLang="en-US">
                <a:latin typeface="Arial"/>
              </a:rPr>
              <a:t>’</a:t>
            </a:r>
            <a:r>
              <a:rPr lang="en-US"/>
              <a:t>s how most teachers assess students.  You give students information, they learn it, and then you are tested.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ph type="sldImg"/>
          </p:nvPr>
        </p:nvSpPr>
        <p:spPr/>
      </p:sp>
      <p:sp>
        <p:nvSpPr>
          <p:cNvPr id="57346" name="Rectangle 2"/>
          <p:cNvSpPr>
            <a:spLocks noChangeArrowheads="1"/>
          </p:cNvSpPr>
          <p:nvPr>
            <p:ph type="body" sz="quarter" idx="1"/>
          </p:nvPr>
        </p:nvSpPr>
        <p:spPr/>
        <p:txBody>
          <a:bodyPr/>
          <a:lstStyle/>
          <a:p>
            <a:pPr defTabSz="457200"/>
            <a:r>
              <a:rPr lang="en-US" sz="1200">
                <a:latin typeface="Helvetica" charset="0"/>
                <a:cs typeface="Helvetica" charset="0"/>
                <a:sym typeface="Helvetica" charset="0"/>
              </a:rPr>
              <a:t>Just overview:</a:t>
            </a:r>
          </a:p>
          <a:p>
            <a:pPr defTabSz="457200"/>
            <a:r>
              <a:rPr lang="en-US" sz="1200">
                <a:latin typeface="Helvetica" charset="0"/>
                <a:cs typeface="Helvetica" charset="0"/>
                <a:sym typeface="Helvetica" charset="0"/>
              </a:rPr>
              <a:t>Learning target</a:t>
            </a:r>
          </a:p>
          <a:p>
            <a:pPr defTabSz="457200"/>
            <a:r>
              <a:rPr lang="en-US" sz="1200">
                <a:latin typeface="Helvetica" charset="0"/>
                <a:cs typeface="Helvetica" charset="0"/>
                <a:sym typeface="Helvetica" charset="0"/>
              </a:rPr>
              <a:t>Building blocks</a:t>
            </a:r>
          </a:p>
          <a:p>
            <a:pPr defTabSz="457200"/>
            <a:r>
              <a:rPr lang="en-US" sz="1200">
                <a:latin typeface="Helvetica" charset="0"/>
                <a:cs typeface="Helvetica" charset="0"/>
                <a:sym typeface="Helvetica" charset="0"/>
              </a:rPr>
              <a:t>Knowledge or subskills</a:t>
            </a:r>
          </a:p>
          <a:p>
            <a:pPr defTabSz="457200"/>
            <a:r>
              <a:rPr lang="en-US" sz="1200">
                <a:latin typeface="Helvetica" charset="0"/>
                <a:cs typeface="Helvetica" charset="0"/>
                <a:sym typeface="Helvetica" charset="0"/>
              </a:rPr>
              <a:t>Critical junctures</a:t>
            </a:r>
          </a:p>
          <a:p>
            <a:pPr defTabSz="457200"/>
            <a:r>
              <a:rPr lang="en-US" sz="1200">
                <a:latin typeface="Helvetica" charset="0"/>
                <a:cs typeface="Helvetica" charset="0"/>
                <a:sym typeface="Helvetica" charset="0"/>
              </a:rPr>
              <a:t>Assessment for learning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ph type="sldImg"/>
          </p:nvPr>
        </p:nvSpPr>
        <p:spPr/>
      </p:sp>
      <p:sp>
        <p:nvSpPr>
          <p:cNvPr id="59394" name="Rectangle 2"/>
          <p:cNvSpPr>
            <a:spLocks noChangeArrowheads="1"/>
          </p:cNvSpPr>
          <p:nvPr>
            <p:ph type="body" sz="quarter" idx="1"/>
          </p:nvPr>
        </p:nvSpPr>
        <p:spPr/>
        <p:txBody>
          <a:bodyPr/>
          <a:lstStyle/>
          <a:p>
            <a:pPr defTabSz="584200"/>
            <a:r>
              <a:rPr lang="en-US" sz="2200"/>
              <a:t>Put this in your classroom.</a:t>
            </a:r>
          </a:p>
          <a:p>
            <a:pPr defTabSz="584200"/>
            <a:r>
              <a:rPr lang="en-US" sz="2200"/>
              <a:t>Remind students that learning is a process...a bit forward...back..forward again.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ph type="sldImg"/>
          </p:nvPr>
        </p:nvSpPr>
        <p:spPr/>
      </p:sp>
      <p:sp>
        <p:nvSpPr>
          <p:cNvPr id="62466" name="Rectangle 2"/>
          <p:cNvSpPr>
            <a:spLocks noChangeArrowheads="1"/>
          </p:cNvSpPr>
          <p:nvPr>
            <p:ph type="body" sz="quarter" idx="1"/>
          </p:nvPr>
        </p:nvSpPr>
        <p:spPr/>
        <p:txBody>
          <a:bodyPr/>
          <a:lstStyle/>
          <a:p>
            <a:pPr defTabSz="584200"/>
            <a:r>
              <a:rPr lang="en-US" sz="2200"/>
              <a:t>It seems obvious really. We assess to find out what students know..</a:t>
            </a:r>
          </a:p>
          <a:p>
            <a:pPr defTabSz="584200"/>
            <a:r>
              <a:rPr lang="en-US" sz="2200"/>
              <a:t>Well...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ph type="sldImg"/>
          </p:nvPr>
        </p:nvSpPr>
        <p:spPr/>
      </p:sp>
      <p:sp>
        <p:nvSpPr>
          <p:cNvPr id="64514" name="Rectangle 2"/>
          <p:cNvSpPr>
            <a:spLocks noChangeArrowheads="1"/>
          </p:cNvSpPr>
          <p:nvPr>
            <p:ph type="body" sz="quarter" idx="1"/>
          </p:nvPr>
        </p:nvSpPr>
        <p:spPr/>
        <p:txBody>
          <a:bodyPr/>
          <a:lstStyle/>
          <a:p>
            <a:pPr defTabSz="584200"/>
            <a:r>
              <a:rPr lang="en-US" sz="2200"/>
              <a:t>Our aim as teachers is to maximize learning...</a:t>
            </a:r>
          </a:p>
          <a:p>
            <a:pPr defTabSz="584200"/>
            <a:r>
              <a:rPr lang="en-US" sz="2200"/>
              <a:t>So many teachers think that preparing students for tests is the sole aim of assessment.</a:t>
            </a:r>
          </a:p>
          <a:p>
            <a:pPr defTabSz="584200"/>
            <a:r>
              <a:rPr lang="en-US" sz="2200"/>
              <a:t>They are missing a large part of the learning process.</a:t>
            </a:r>
          </a:p>
          <a:p>
            <a:pPr defTabSz="584200"/>
            <a:endParaRPr lang="en-US" sz="2200"/>
          </a:p>
          <a:p>
            <a:pPr defTabSz="584200"/>
            <a:r>
              <a:rPr lang="en-US" sz="2200"/>
              <a:t>Imagine, aliens landed....Using hands, what do you think learning looks like?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ph type="sldImg"/>
          </p:nvPr>
        </p:nvSpPr>
        <p:spPr/>
      </p:sp>
      <p:sp>
        <p:nvSpPr>
          <p:cNvPr id="72706" name="Rectangle 2"/>
          <p:cNvSpPr>
            <a:spLocks noChangeArrowheads="1"/>
          </p:cNvSpPr>
          <p:nvPr>
            <p:ph type="body" sz="quarter" idx="1"/>
          </p:nvPr>
        </p:nvSpPr>
        <p:spPr/>
        <p:txBody>
          <a:bodyPr/>
          <a:lstStyle/>
          <a:p>
            <a:pPr defTabSz="584200"/>
            <a:endParaRPr lang="en-US" sz="2200"/>
          </a:p>
          <a:p>
            <a:pPr defTabSz="584200"/>
            <a:r>
              <a:rPr lang="en-US" sz="2200"/>
              <a:t>Not having targets is like...running a race and not knowing the destination...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4D06B8-2B29-404E-ADC1-0BC57052B9AC}" type="datetimeFigureOut">
              <a:rPr lang="en-US" smtClean="0"/>
              <a:t>12/5/15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2587323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4D06B8-2B29-404E-ADC1-0BC57052B9AC}" type="datetimeFigureOut">
              <a:rPr lang="en-US" smtClean="0"/>
              <a:t>12/5/15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1511795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4D06B8-2B29-404E-ADC1-0BC57052B9AC}" type="datetimeFigureOut">
              <a:rPr lang="en-US" smtClean="0"/>
              <a:t>12/5/15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384079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4D06B8-2B29-404E-ADC1-0BC57052B9AC}" type="datetimeFigureOut">
              <a:rPr lang="en-US" smtClean="0"/>
              <a:t>12/5/15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327796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4D06B8-2B29-404E-ADC1-0BC57052B9AC}" type="datetimeFigureOut">
              <a:rPr lang="en-US" smtClean="0"/>
              <a:t>12/5/15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265944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4D06B8-2B29-404E-ADC1-0BC57052B9AC}" type="datetimeFigureOut">
              <a:rPr lang="en-US" smtClean="0"/>
              <a:t>12/5/15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211108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4D06B8-2B29-404E-ADC1-0BC57052B9AC}" type="datetimeFigureOut">
              <a:rPr lang="en-US" smtClean="0"/>
              <a:t>12/5/15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3890290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4D06B8-2B29-404E-ADC1-0BC57052B9AC}" type="datetimeFigureOut">
              <a:rPr lang="en-US" smtClean="0"/>
              <a:t>12/5/15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4237574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4D06B8-2B29-404E-ADC1-0BC57052B9AC}" type="datetimeFigureOut">
              <a:rPr lang="en-US" smtClean="0"/>
              <a:t>12/5/15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1316971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D06B8-2B29-404E-ADC1-0BC57052B9AC}" type="datetimeFigureOut">
              <a:rPr lang="en-US" smtClean="0"/>
              <a:t>12/5/15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4245596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D06B8-2B29-404E-ADC1-0BC57052B9AC}" type="datetimeFigureOut">
              <a:rPr lang="en-US" smtClean="0"/>
              <a:t>12/5/15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156E09-5380-E14C-8AF1-61A59D4E43D1}" type="slidenum">
              <a:rPr lang="en-US" smtClean="0"/>
              <a:t>‹#›</a:t>
            </a:fld>
            <a:endParaRPr lang="en-US"/>
          </a:p>
        </p:txBody>
      </p:sp>
    </p:spTree>
    <p:extLst>
      <p:ext uri="{BB962C8B-B14F-4D97-AF65-F5344CB8AC3E}">
        <p14:creationId xmlns:p14="http://schemas.microsoft.com/office/powerpoint/2010/main" val="40806336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4D06B8-2B29-404E-ADC1-0BC57052B9AC}" type="datetimeFigureOut">
              <a:rPr lang="en-US" smtClean="0"/>
              <a:t>12/5/15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56E09-5380-E14C-8AF1-61A59D4E43D1}" type="slidenum">
              <a:rPr lang="en-US" smtClean="0"/>
              <a:t>‹#›</a:t>
            </a:fld>
            <a:endParaRPr lang="en-US"/>
          </a:p>
        </p:txBody>
      </p:sp>
    </p:spTree>
    <p:extLst>
      <p:ext uri="{BB962C8B-B14F-4D97-AF65-F5344CB8AC3E}">
        <p14:creationId xmlns:p14="http://schemas.microsoft.com/office/powerpoint/2010/main" val="145051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file://localhost/Volumes/Shazza2015/Chinese/a_Conferences/2015/SHANGHAI_DEC/A_SHANGHAI_DEC/01_assess/AssessmentforLearning/AssessmentforLearning/Mandarin%20Buddies.mp4" TargetMode="External"/><Relationship Id="rId2" Type="http://schemas.openxmlformats.org/officeDocument/2006/relationships/video" Target="file://localhost/Volumes/Shazza2015/Chinese/a_Conferences/2015/SHANGHAI_DEC/A_SHANGHAI_DEC/01_assess/AssessmentforLearning/AssessmentforLearning/Mandarin%20Buddies.mp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 Id="rId3"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5.png"/><Relationship Id="rId5" Type="http://schemas.openxmlformats.org/officeDocument/2006/relationships/image" Target="../media/image64.jpeg"/><Relationship Id="rId1" Type="http://schemas.microsoft.com/office/2007/relationships/media" Target="file://localhost/Volumes/Shazza2015/Chinese/a_Conferences/2015/SHANGHAI_DEC/A_SHANGHAI_DEC/01_assess/AssessmentforLearning/AssessmentforLearning/What%20do%20you%20like%20to%20do-%20kindergarten%20mandarin%20immersion.mp4" TargetMode="External"/><Relationship Id="rId2" Type="http://schemas.openxmlformats.org/officeDocument/2006/relationships/video" Target="file://localhost/Volumes/Shazza2015/Chinese/a_Conferences/2015/SHANGHAI_DEC/A_SHANGHAI_DEC/01_assess/AssessmentforLearning/AssessmentforLearning/What%20do%20you%20like%20to%20do-%20kindergarten%20mandarin%20immersion.mp4"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chinese_20door-filtered.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339034"/>
      </p:ext>
    </p:extLst>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Listening-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777875"/>
            <a:ext cx="9142413"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338" name="Rectangle 2"/>
          <p:cNvSpPr>
            <a:spLocks/>
          </p:cNvSpPr>
          <p:nvPr/>
        </p:nvSpPr>
        <p:spPr bwMode="auto">
          <a:xfrm>
            <a:off x="1360488" y="20638"/>
            <a:ext cx="9144000" cy="6094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5600">
                <a:latin typeface="SIL-Kai-Reg-Jian" charset="0"/>
                <a:cs typeface="SIL-Kai-Reg-Jian" charset="0"/>
                <a:sym typeface="SIL-Kai-Reg-Jian" charset="0"/>
              </a:rPr>
              <a:t>所以当我听到他们说</a:t>
            </a:r>
            <a:r>
              <a:rPr lang="en-US" sz="5600">
                <a:latin typeface="SIL-Kai-Reg-Jian" charset="0"/>
                <a:cs typeface="SIL-Kai-Reg-Jian" charset="0"/>
                <a:sym typeface="SIL-Kai-Reg-Jian" charset="0"/>
              </a:rPr>
              <a:t> </a:t>
            </a:r>
          </a:p>
          <a:p>
            <a:pPr algn="l" defTabSz="320675">
              <a:lnSpc>
                <a:spcPct val="115000"/>
              </a:lnSpc>
              <a:spcBef>
                <a:spcPts val="400"/>
              </a:spcBef>
            </a:pPr>
            <a:endParaRPr lang="en-US" sz="5600">
              <a:latin typeface="SIL-Kai-Reg-Jian" charset="0"/>
              <a:cs typeface="SIL-Kai-Reg-Jian" charset="0"/>
              <a:sym typeface="SIL-Kai-Reg-Jian" charset="0"/>
            </a:endParaRPr>
          </a:p>
          <a:p>
            <a:pPr algn="l" defTabSz="320675">
              <a:lnSpc>
                <a:spcPct val="115000"/>
              </a:lnSpc>
              <a:spcBef>
                <a:spcPts val="400"/>
              </a:spcBef>
            </a:pPr>
            <a:endParaRPr lang="en-US" sz="5600">
              <a:latin typeface="SIL-Kai-Reg-Jian" charset="0"/>
              <a:cs typeface="SIL-Kai-Reg-Jian" charset="0"/>
              <a:sym typeface="SIL-Kai-Reg-Jian" charset="0"/>
            </a:endParaRPr>
          </a:p>
          <a:p>
            <a:pPr algn="l" defTabSz="320675">
              <a:lnSpc>
                <a:spcPct val="115000"/>
              </a:lnSpc>
              <a:spcBef>
                <a:spcPts val="400"/>
              </a:spcBef>
            </a:pPr>
            <a:endParaRPr lang="en-US" sz="5600">
              <a:latin typeface="SIL-Kai-Reg-Jian" charset="0"/>
              <a:cs typeface="SIL-Kai-Reg-Jian" charset="0"/>
              <a:sym typeface="SIL-Kai-Reg-Jian" charset="0"/>
            </a:endParaRPr>
          </a:p>
          <a:p>
            <a:pPr algn="l" defTabSz="320675">
              <a:lnSpc>
                <a:spcPct val="115000"/>
              </a:lnSpc>
              <a:spcBef>
                <a:spcPts val="400"/>
              </a:spcBef>
            </a:pPr>
            <a:endParaRPr lang="en-US" sz="5600">
              <a:latin typeface="SIL-Kai-Reg-Jian" charset="0"/>
              <a:cs typeface="SIL-Kai-Reg-Jian" charset="0"/>
              <a:sym typeface="SIL-Kai-Reg-Jian" charset="0"/>
            </a:endParaRPr>
          </a:p>
          <a:p>
            <a:pPr algn="l" defTabSz="320675">
              <a:lnSpc>
                <a:spcPct val="115000"/>
              </a:lnSpc>
              <a:spcBef>
                <a:spcPts val="400"/>
              </a:spcBef>
            </a:pPr>
            <a:endParaRPr lang="en-US" sz="5600">
              <a:latin typeface="SIL-Kai-Reg-Jian" charset="0"/>
              <a:cs typeface="SIL-Kai-Reg-Jian" charset="0"/>
              <a:sym typeface="SIL-Kai-Reg-Jian" charset="0"/>
            </a:endParaRPr>
          </a:p>
          <a:p>
            <a:pPr algn="l" defTabSz="320675">
              <a:lnSpc>
                <a:spcPct val="115000"/>
              </a:lnSpc>
              <a:spcBef>
                <a:spcPts val="400"/>
              </a:spcBef>
            </a:pPr>
            <a:r>
              <a:rPr lang="ja-JP" altLang="en-US" sz="5600">
                <a:latin typeface="Arial"/>
                <a:cs typeface="SIL-Kai-Reg-Jian" charset="0"/>
                <a:sym typeface="SIL-Kai-Reg-Jian" charset="0"/>
              </a:rPr>
              <a:t>“</a:t>
            </a:r>
            <a:r>
              <a:rPr lang="ja-JP" altLang="en-US" sz="5600">
                <a:latin typeface="SIL-Kai-Reg-Jian" charset="0"/>
                <a:cs typeface="SIL-Kai-Reg-Jian" charset="0"/>
                <a:sym typeface="SIL-Kai-Reg-Jian" charset="0"/>
              </a:rPr>
              <a:t>莎荣</a:t>
            </a:r>
            <a:r>
              <a:rPr lang="ja-JP" altLang="en-US" sz="5600">
                <a:latin typeface="Arial"/>
                <a:cs typeface="SIL-Kai-Reg-Jian" charset="0"/>
                <a:sym typeface="SIL-Kai-Reg-Jian" charset="0"/>
              </a:rPr>
              <a:t>”</a:t>
            </a:r>
            <a:r>
              <a:rPr lang="ja-JP" altLang="en-US" sz="5600">
                <a:latin typeface="SIL-Kai-Reg-Jian" charset="0"/>
                <a:cs typeface="SIL-Kai-Reg-Jian" charset="0"/>
                <a:sym typeface="SIL-Kai-Reg-Jian" charset="0"/>
              </a:rPr>
              <a:t>的时候，</a:t>
            </a:r>
            <a:endParaRPr lang="en-US" sz="5600">
              <a:latin typeface="SIL-Kai-Reg-Jian" charset="0"/>
              <a:cs typeface="SIL-Kai-Reg-Jian" charset="0"/>
              <a:sym typeface="SIL-Kai-Reg-Jian" charset="0"/>
            </a:endParaRPr>
          </a:p>
        </p:txBody>
      </p:sp>
    </p:spTree>
    <p:extLst>
      <p:ext uri="{BB962C8B-B14F-4D97-AF65-F5344CB8AC3E}">
        <p14:creationId xmlns:p14="http://schemas.microsoft.com/office/powerpoint/2010/main" val="4253005351"/>
      </p:ext>
    </p:extLst>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image.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700" y="-9525"/>
            <a:ext cx="9277350" cy="738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2" name="Rectangle 2"/>
          <p:cNvSpPr>
            <a:spLocks/>
          </p:cNvSpPr>
          <p:nvPr/>
        </p:nvSpPr>
        <p:spPr bwMode="auto">
          <a:xfrm>
            <a:off x="179388" y="139700"/>
            <a:ext cx="8891587"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4000">
                <a:solidFill>
                  <a:srgbClr val="FFFFFF"/>
                </a:solidFill>
                <a:latin typeface="SIL-Kai-Reg-Jian" charset="0"/>
                <a:cs typeface="SIL-Kai-Reg-Jian" charset="0"/>
                <a:sym typeface="SIL-Kai-Reg-Jian" charset="0"/>
              </a:rPr>
              <a:t>我还以为他们说</a:t>
            </a:r>
            <a:r>
              <a:rPr lang="ja-JP" altLang="en-US" sz="4000">
                <a:solidFill>
                  <a:srgbClr val="FFFFFF"/>
                </a:solidFill>
                <a:latin typeface="Arial"/>
                <a:cs typeface="SIL-Kai-Reg-Jian" charset="0"/>
                <a:sym typeface="SIL-Kai-Reg-Jian" charset="0"/>
              </a:rPr>
              <a:t>“</a:t>
            </a:r>
            <a:r>
              <a:rPr lang="ja-JP" altLang="en-US" sz="4000">
                <a:solidFill>
                  <a:srgbClr val="FFFFFF"/>
                </a:solidFill>
                <a:latin typeface="SIL-Kai-Reg-Jian" charset="0"/>
                <a:cs typeface="SIL-Kai-Reg-Jian" charset="0"/>
                <a:sym typeface="SIL-Kai-Reg-Jian" charset="0"/>
              </a:rPr>
              <a:t>杀人</a:t>
            </a:r>
            <a:r>
              <a:rPr lang="en-US" sz="4000">
                <a:solidFill>
                  <a:srgbClr val="FFFFFF"/>
                </a:solidFill>
                <a:latin typeface="SIL-Kai-Reg-Jian" charset="0"/>
                <a:cs typeface="SIL-Kai-Reg-Jian" charset="0"/>
                <a:sym typeface="SIL-Kai-Reg-Jian" charset="0"/>
              </a:rPr>
              <a:t>.</a:t>
            </a:r>
            <a:r>
              <a:rPr lang="ja-JP" altLang="en-US" sz="4000">
                <a:solidFill>
                  <a:srgbClr val="FFFFFF"/>
                </a:solidFill>
                <a:latin typeface="Arial"/>
                <a:cs typeface="SIL-Kai-Reg-Jian" charset="0"/>
                <a:sym typeface="SIL-Kai-Reg-Jian" charset="0"/>
              </a:rPr>
              <a:t>”</a:t>
            </a:r>
            <a:endParaRPr lang="en-US" sz="4000">
              <a:solidFill>
                <a:srgbClr val="FFFFFF"/>
              </a:solidFill>
              <a:latin typeface="SIL-Kai-Reg-Jian" charset="0"/>
              <a:cs typeface="SIL-Kai-Reg-Jian" charset="0"/>
              <a:sym typeface="SIL-Kai-Reg-Jian" charset="0"/>
            </a:endParaRPr>
          </a:p>
          <a:p>
            <a:pPr algn="l" defTabSz="320675">
              <a:lnSpc>
                <a:spcPct val="115000"/>
              </a:lnSpc>
              <a:spcBef>
                <a:spcPts val="400"/>
              </a:spcBef>
            </a:pPr>
            <a:r>
              <a:rPr lang="ja-JP" altLang="en-US" sz="4000">
                <a:solidFill>
                  <a:srgbClr val="FFFFFF"/>
                </a:solidFill>
                <a:latin typeface="SIL-Kai-Reg-Jian" charset="0"/>
                <a:cs typeface="SIL-Kai-Reg-Jian" charset="0"/>
                <a:sym typeface="SIL-Kai-Reg-Jian" charset="0"/>
              </a:rPr>
              <a:t>我说：</a:t>
            </a:r>
            <a:r>
              <a:rPr lang="ja-JP" altLang="en-US" sz="4000">
                <a:solidFill>
                  <a:srgbClr val="FFFFFF"/>
                </a:solidFill>
                <a:latin typeface="Arial"/>
                <a:cs typeface="SIL-Kai-Reg-Jian" charset="0"/>
                <a:sym typeface="SIL-Kai-Reg-Jian" charset="0"/>
              </a:rPr>
              <a:t>“</a:t>
            </a:r>
            <a:r>
              <a:rPr lang="ja-JP" altLang="en-US" sz="4000">
                <a:solidFill>
                  <a:srgbClr val="FFFFFF"/>
                </a:solidFill>
                <a:latin typeface="SIL-Kai-Reg-Jian" charset="0"/>
                <a:cs typeface="SIL-Kai-Reg-Jian" charset="0"/>
                <a:sym typeface="SIL-Kai-Reg-Jian" charset="0"/>
              </a:rPr>
              <a:t>不好</a:t>
            </a:r>
            <a:r>
              <a:rPr lang="en-US" sz="4000">
                <a:solidFill>
                  <a:srgbClr val="FFFFFF"/>
                </a:solidFill>
                <a:latin typeface="SIL-Kai-Reg-Jian" charset="0"/>
                <a:cs typeface="SIL-Kai-Reg-Jian" charset="0"/>
                <a:sym typeface="SIL-Kai-Reg-Jian" charset="0"/>
              </a:rPr>
              <a:t>.</a:t>
            </a:r>
            <a:r>
              <a:rPr lang="ja-JP" altLang="en-US" sz="4000">
                <a:solidFill>
                  <a:srgbClr val="FFFFFF"/>
                </a:solidFill>
                <a:latin typeface="Arial"/>
                <a:cs typeface="SIL-Kai-Reg-Jian" charset="0"/>
                <a:sym typeface="SIL-Kai-Reg-Jian" charset="0"/>
              </a:rPr>
              <a:t>”</a:t>
            </a:r>
            <a:r>
              <a:rPr lang="ja-JP" altLang="en-US" sz="4000">
                <a:solidFill>
                  <a:srgbClr val="FFFFFF"/>
                </a:solidFill>
                <a:latin typeface="SIL-Kai-Reg-Jian" charset="0"/>
                <a:cs typeface="SIL-Kai-Reg-Jian" charset="0"/>
                <a:sym typeface="SIL-Kai-Reg-Jian" charset="0"/>
              </a:rPr>
              <a:t>当然他们都笑我。</a:t>
            </a:r>
            <a:r>
              <a:rPr lang="en-US" sz="4000">
                <a:solidFill>
                  <a:srgbClr val="FFFFFF"/>
                </a:solidFill>
                <a:latin typeface="SIL-Kai-Reg-Jian" charset="0"/>
                <a:cs typeface="SIL-Kai-Reg-Jian" charset="0"/>
                <a:sym typeface="SIL-Kai-Reg-Jian" charset="0"/>
              </a:rPr>
              <a:t> </a:t>
            </a:r>
          </a:p>
        </p:txBody>
      </p:sp>
      <p:sp>
        <p:nvSpPr>
          <p:cNvPr id="15363" name="Rectangle 3"/>
          <p:cNvSpPr>
            <a:spLocks noChangeArrowheads="1"/>
          </p:cNvSpPr>
          <p:nvPr>
            <p:ph type="body" idx="1"/>
          </p:nvPr>
        </p:nvSpPr>
        <p:spPr>
          <a:xfrm>
            <a:off x="6497638" y="4164013"/>
            <a:ext cx="8229600" cy="5257800"/>
          </a:xfrm>
        </p:spPr>
        <p:txBody>
          <a:bodyPr/>
          <a:lstStyle/>
          <a:p>
            <a:pPr marL="268288" indent="-239713" defTabSz="320675">
              <a:spcBef>
                <a:spcPts val="500"/>
              </a:spcBef>
              <a:buFont typeface="Arial" charset="0"/>
              <a:buNone/>
            </a:pPr>
            <a:endParaRPr lang="en-US" sz="9800">
              <a:latin typeface="SIL-Kai-Reg-Jian" charset="0"/>
              <a:cs typeface="SIL-Kai-Reg-Jian" charset="0"/>
              <a:sym typeface="SIL-Kai-Reg-Jian" charset="0"/>
            </a:endParaRPr>
          </a:p>
          <a:p>
            <a:pPr marL="268288" indent="-239713" defTabSz="320675">
              <a:spcBef>
                <a:spcPts val="500"/>
              </a:spcBef>
              <a:buFont typeface="Arial" charset="0"/>
              <a:buNone/>
            </a:pPr>
            <a:r>
              <a:rPr lang="ja-JP" altLang="en-US" sz="9800">
                <a:solidFill>
                  <a:srgbClr val="FF2600"/>
                </a:solidFill>
                <a:latin typeface="SIL-Kai-Reg-Jian" charset="0"/>
                <a:cs typeface="SIL-Kai-Reg-Jian" charset="0"/>
                <a:sym typeface="SIL-Kai-Reg-Jian" charset="0"/>
              </a:rPr>
              <a:t>杀人</a:t>
            </a:r>
            <a:endParaRPr lang="en-US" sz="9800">
              <a:solidFill>
                <a:srgbClr val="FF2600"/>
              </a:solidFill>
              <a:latin typeface="SIL-Kai-Reg-Jian" charset="0"/>
              <a:cs typeface="SIL-Kai-Reg-Jian" charset="0"/>
              <a:sym typeface="SIL-Kai-Reg-Jian" charset="0"/>
            </a:endParaRPr>
          </a:p>
        </p:txBody>
      </p:sp>
    </p:spTree>
    <p:extLst>
      <p:ext uri="{BB962C8B-B14F-4D97-AF65-F5344CB8AC3E}">
        <p14:creationId xmlns:p14="http://schemas.microsoft.com/office/powerpoint/2010/main" val="3767772693"/>
      </p:ext>
    </p:extLst>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dropp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3113" y="385763"/>
            <a:ext cx="12966701" cy="729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6" name="Rectangle 2"/>
          <p:cNvSpPr>
            <a:spLocks/>
          </p:cNvSpPr>
          <p:nvPr/>
        </p:nvSpPr>
        <p:spPr bwMode="auto">
          <a:xfrm>
            <a:off x="-92075" y="106363"/>
            <a:ext cx="9328150" cy="124777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4200">
                <a:solidFill>
                  <a:srgbClr val="FFFFFF"/>
                </a:solidFill>
                <a:latin typeface="SIL-Kai-Reg-Jian" charset="0"/>
                <a:cs typeface="SIL-Kai-Reg-Jian" charset="0"/>
                <a:sym typeface="SIL-Kai-Reg-Jian" charset="0"/>
              </a:rPr>
              <a:t>在一九八零年初，澳大利亚政府规定</a:t>
            </a:r>
            <a:r>
              <a:rPr lang="en-US" sz="4200">
                <a:solidFill>
                  <a:srgbClr val="FFFFFF"/>
                </a:solidFill>
                <a:latin typeface="SIL-Kai-Reg-Jian" charset="0"/>
                <a:cs typeface="SIL-Kai-Reg-Jian" charset="0"/>
                <a:sym typeface="SIL-Kai-Reg-Jian" charset="0"/>
              </a:rPr>
              <a:t>5</a:t>
            </a:r>
            <a:r>
              <a:rPr lang="ja-JP" altLang="en-US" sz="4200">
                <a:solidFill>
                  <a:srgbClr val="FFFFFF"/>
                </a:solidFill>
                <a:latin typeface="SIL-Kai-Reg-Jian" charset="0"/>
                <a:cs typeface="SIL-Kai-Reg-Jian" charset="0"/>
                <a:sym typeface="SIL-Kai-Reg-Jian" charset="0"/>
              </a:rPr>
              <a:t>到</a:t>
            </a:r>
            <a:r>
              <a:rPr lang="en-US" sz="4200">
                <a:solidFill>
                  <a:srgbClr val="FFFFFF"/>
                </a:solidFill>
                <a:latin typeface="SIL-Kai-Reg-Jian" charset="0"/>
                <a:cs typeface="SIL-Kai-Reg-Jian" charset="0"/>
                <a:sym typeface="SIL-Kai-Reg-Jian" charset="0"/>
              </a:rPr>
              <a:t>17</a:t>
            </a:r>
            <a:r>
              <a:rPr lang="ja-JP" altLang="en-US" sz="4200">
                <a:solidFill>
                  <a:srgbClr val="FFFFFF"/>
                </a:solidFill>
                <a:latin typeface="SIL-Kai-Reg-Jian" charset="0"/>
                <a:cs typeface="SIL-Kai-Reg-Jian" charset="0"/>
                <a:sym typeface="SIL-Kai-Reg-Jian" charset="0"/>
              </a:rPr>
              <a:t>岁的学生必须学习第二外语。</a:t>
            </a:r>
            <a:endParaRPr lang="en-US" sz="4200">
              <a:solidFill>
                <a:srgbClr val="FFFFFF"/>
              </a:solidFill>
              <a:latin typeface="SIL-Kai-Reg-Jian" charset="0"/>
              <a:cs typeface="SIL-Kai-Reg-Jian" charset="0"/>
              <a:sym typeface="SIL-Kai-Reg-Jian" charset="0"/>
            </a:endParaRPr>
          </a:p>
        </p:txBody>
      </p:sp>
    </p:spTree>
    <p:extLst>
      <p:ext uri="{BB962C8B-B14F-4D97-AF65-F5344CB8AC3E}">
        <p14:creationId xmlns:p14="http://schemas.microsoft.com/office/powerpoint/2010/main" val="2713526910"/>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DSCN0052.jpg"/>
          <p:cNvPicPr>
            <a:picLocks/>
          </p:cNvPicPr>
          <p:nvPr/>
        </p:nvPicPr>
        <p:blipFill>
          <a:blip r:embed="rId2">
            <a:alphaModFix amt="92000"/>
            <a:extLst>
              <a:ext uri="{28A0092B-C50C-407E-A947-70E740481C1C}">
                <a14:useLocalDpi xmlns:a14="http://schemas.microsoft.com/office/drawing/2010/main" val="0"/>
              </a:ext>
            </a:extLst>
          </a:blip>
          <a:srcRect/>
          <a:stretch>
            <a:fillRect/>
          </a:stretch>
        </p:blipFill>
        <p:spPr bwMode="auto">
          <a:xfrm>
            <a:off x="-34925" y="-935038"/>
            <a:ext cx="9277350" cy="7856538"/>
          </a:xfrm>
          <a:prstGeom prst="rect">
            <a:avLst/>
          </a:prstGeom>
          <a:noFill/>
          <a:ln>
            <a:noFill/>
          </a:ln>
          <a:effectLst/>
          <a:extLst>
            <a:ext uri="{909E8E84-426E-40dd-AFC4-6F175D3DCCD1}">
              <a14:hiddenFill xmlns:a14="http://schemas.microsoft.com/office/drawing/2010/main">
                <a:solidFill>
                  <a:srgbClr val="FFFFFF">
                    <a:alpha val="92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0" name="Rectangle 2"/>
          <p:cNvSpPr>
            <a:spLocks/>
          </p:cNvSpPr>
          <p:nvPr/>
        </p:nvSpPr>
        <p:spPr bwMode="auto">
          <a:xfrm>
            <a:off x="220663" y="-69850"/>
            <a:ext cx="8932862" cy="1217613"/>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r>
              <a:rPr lang="ja-JP" altLang="en-US" sz="4400">
                <a:solidFill>
                  <a:srgbClr val="FFFFFF"/>
                </a:solidFill>
                <a:latin typeface="SIL-Kai-Reg-Jian" charset="0"/>
                <a:cs typeface="SIL-Kai-Reg-Jian" charset="0"/>
                <a:sym typeface="SIL-Kai-Reg-Jian" charset="0"/>
              </a:rPr>
              <a:t>其实在澳大利亚的南部，</a:t>
            </a:r>
            <a:endParaRPr lang="en-US" sz="4400">
              <a:solidFill>
                <a:srgbClr val="FFFFFF"/>
              </a:solidFill>
              <a:latin typeface="SIL-Kai-Reg-Jian" charset="0"/>
              <a:cs typeface="SIL-Kai-Reg-Jian" charset="0"/>
              <a:sym typeface="SIL-Kai-Reg-Jian" charset="0"/>
            </a:endParaRPr>
          </a:p>
          <a:p>
            <a:pPr algn="l" defTabSz="320675"/>
            <a:r>
              <a:rPr lang="ja-JP" altLang="en-US" sz="4400">
                <a:solidFill>
                  <a:srgbClr val="FFFFFF"/>
                </a:solidFill>
                <a:latin typeface="SIL-Kai-Reg-Jian" charset="0"/>
                <a:cs typeface="SIL-Kai-Reg-Jian" charset="0"/>
                <a:sym typeface="SIL-Kai-Reg-Jian" charset="0"/>
              </a:rPr>
              <a:t>我是第一个教中文的老师。</a:t>
            </a:r>
            <a:endParaRPr lang="en-US" sz="4400">
              <a:solidFill>
                <a:srgbClr val="FFFFFF"/>
              </a:solidFill>
              <a:latin typeface="SIL-Kai-Reg-Jian" charset="0"/>
              <a:cs typeface="SIL-Kai-Reg-Jian" charset="0"/>
              <a:sym typeface="SIL-Kai-Reg-Jian" charset="0"/>
            </a:endParaRPr>
          </a:p>
        </p:txBody>
      </p:sp>
    </p:spTree>
    <p:extLst>
      <p:ext uri="{BB962C8B-B14F-4D97-AF65-F5344CB8AC3E}">
        <p14:creationId xmlns:p14="http://schemas.microsoft.com/office/powerpoint/2010/main" val="3270698125"/>
      </p:ext>
    </p:extLst>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p:cNvSpPr>
          <p:nvPr/>
        </p:nvSpPr>
        <p:spPr bwMode="auto">
          <a:xfrm>
            <a:off x="141288" y="96838"/>
            <a:ext cx="8859837" cy="177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defTabSz="320675">
              <a:lnSpc>
                <a:spcPct val="115000"/>
              </a:lnSpc>
              <a:spcBef>
                <a:spcPts val="400"/>
              </a:spcBef>
            </a:pPr>
            <a:r>
              <a:rPr lang="en-US" sz="3600">
                <a:latin typeface="SIL-Kai-Reg-Jian" charset="0"/>
                <a:cs typeface="SIL-Kai-Reg-Jian" charset="0"/>
                <a:sym typeface="SIL-Kai-Reg-Jian" charset="0"/>
              </a:rPr>
              <a:t> </a:t>
            </a:r>
            <a:r>
              <a:rPr lang="ja-JP" altLang="en-US" sz="3600">
                <a:solidFill>
                  <a:srgbClr val="11053B"/>
                </a:solidFill>
                <a:latin typeface="SIL-Kai-Reg-Jian" charset="0"/>
                <a:cs typeface="SIL-Kai-Reg-Jian" charset="0"/>
                <a:sym typeface="SIL-Kai-Reg-Jian" charset="0"/>
              </a:rPr>
              <a:t>近几年，我有两个工作。一个是我自己创建网站</a:t>
            </a:r>
            <a:r>
              <a:rPr lang="en-US" sz="3600">
                <a:solidFill>
                  <a:srgbClr val="11053B"/>
                </a:solidFill>
                <a:latin typeface="SIL-Kai-Reg-Jian" charset="0"/>
                <a:cs typeface="SIL-Kai-Reg-Jian" charset="0"/>
                <a:sym typeface="SIL-Kai-Reg-Jian" charset="0"/>
              </a:rPr>
              <a:t>: </a:t>
            </a:r>
            <a:r>
              <a:rPr lang="en-US" sz="3600">
                <a:solidFill>
                  <a:srgbClr val="11053B"/>
                </a:solidFill>
                <a:latin typeface="Helvetica" charset="0"/>
                <a:cs typeface="Helvetica" charset="0"/>
                <a:sym typeface="Helvetica" charset="0"/>
              </a:rPr>
              <a:t>Creative Chinese </a:t>
            </a:r>
            <a:r>
              <a:rPr lang="ja-JP" altLang="en-US" sz="3600">
                <a:solidFill>
                  <a:srgbClr val="11053B"/>
                </a:solidFill>
                <a:latin typeface="SIL-Kai-Reg-Jian" charset="0"/>
                <a:cs typeface="SIL-Kai-Reg-Jian" charset="0"/>
                <a:sym typeface="SIL-Kai-Reg-Jian" charset="0"/>
              </a:rPr>
              <a:t>创意中文</a:t>
            </a:r>
            <a:endParaRPr lang="en-US" sz="3600">
              <a:latin typeface="SIL-Kai-Reg-Jian" charset="0"/>
              <a:cs typeface="SIL-Kai-Reg-Jian" charset="0"/>
              <a:sym typeface="SIL-Kai-Reg-Jian" charset="0"/>
            </a:endParaRPr>
          </a:p>
        </p:txBody>
      </p:sp>
      <p:sp>
        <p:nvSpPr>
          <p:cNvPr id="18434" name="Rectangle 2"/>
          <p:cNvSpPr>
            <a:spLocks/>
          </p:cNvSpPr>
          <p:nvPr/>
        </p:nvSpPr>
        <p:spPr bwMode="auto">
          <a:xfrm>
            <a:off x="6843713" y="2654300"/>
            <a:ext cx="2087562" cy="318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3600">
                <a:latin typeface="SIL-Kai-Reg-Jian" charset="0"/>
                <a:cs typeface="SIL-Kai-Reg-Jian" charset="0"/>
                <a:sym typeface="SIL-Kai-Reg-Jian" charset="0"/>
              </a:rPr>
              <a:t>向世界各地的老师分享一些教学的方法。</a:t>
            </a:r>
            <a:endParaRPr lang="en-US" sz="3600">
              <a:latin typeface="SIL-Kai-Reg-Jian" charset="0"/>
              <a:cs typeface="SIL-Kai-Reg-Jian" charset="0"/>
              <a:sym typeface="SIL-Kai-Reg-Jian" charset="0"/>
            </a:endParaRPr>
          </a:p>
        </p:txBody>
      </p:sp>
      <p:pic>
        <p:nvPicPr>
          <p:cNvPr id="18435" name="Picture 3" descr="Screen Shot 2015-03-05 at 1.57.1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511300"/>
            <a:ext cx="6473825" cy="5014913"/>
          </a:xfrm>
          <a:prstGeom prst="rect">
            <a:avLst/>
          </a:prstGeom>
          <a:noFill/>
          <a:ln>
            <a:noFill/>
          </a:ln>
          <a:effectLst>
            <a:outerShdw blurRad="101600" dist="508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Tree>
    <p:extLst>
      <p:ext uri="{BB962C8B-B14F-4D97-AF65-F5344CB8AC3E}">
        <p14:creationId xmlns:p14="http://schemas.microsoft.com/office/powerpoint/2010/main" val="574520261"/>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300038" y="73025"/>
            <a:ext cx="87757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3400">
                <a:latin typeface="SIL-Kai-Reg-Jian" charset="0"/>
                <a:cs typeface="SIL-Kai-Reg-Jian" charset="0"/>
                <a:sym typeface="SIL-Kai-Reg-Jian" charset="0"/>
              </a:rPr>
              <a:t>我同时也出版了二十余本中文教材</a:t>
            </a:r>
            <a:r>
              <a:rPr lang="en-US" sz="3400">
                <a:latin typeface="SIL-Kai-Reg-Jian" charset="0"/>
                <a:cs typeface="SIL-Kai-Reg-Jian" charset="0"/>
                <a:sym typeface="SIL-Kai-Reg-Jian" charset="0"/>
              </a:rPr>
              <a:t>.</a:t>
            </a:r>
          </a:p>
        </p:txBody>
      </p:sp>
      <p:pic>
        <p:nvPicPr>
          <p:cNvPr id="19458" name="Picture 2" descr="jpeg-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6863" y="1238250"/>
            <a:ext cx="2019300" cy="254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59" name="Picture 3" descr="51g822l23lL._SX258_BO1,204,203,200_.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238250"/>
            <a:ext cx="2044700" cy="254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0" name="Picture 4" descr="image.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859088" y="4003675"/>
            <a:ext cx="2030412"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1" name="Picture 5" descr="jpeg-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425" y="4003675"/>
            <a:ext cx="2214563" cy="275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2" name="Picture 6" descr="jpe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46663" y="1925638"/>
            <a:ext cx="3868737" cy="4821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1958669"/>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023ae71ee1d10df73e20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38100"/>
            <a:ext cx="10391775"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2" name="Rectangle 2"/>
          <p:cNvSpPr>
            <a:spLocks/>
          </p:cNvSpPr>
          <p:nvPr/>
        </p:nvSpPr>
        <p:spPr bwMode="auto">
          <a:xfrm>
            <a:off x="301625" y="223838"/>
            <a:ext cx="9801225" cy="7112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4800">
                <a:solidFill>
                  <a:srgbClr val="FFFFFF"/>
                </a:solidFill>
                <a:latin typeface="SIL-Kai-Reg-Jian" charset="0"/>
                <a:cs typeface="SIL-Kai-Reg-Jian" charset="0"/>
                <a:sym typeface="SIL-Kai-Reg-Jian" charset="0"/>
              </a:rPr>
              <a:t>另一个工作是，培训中文老师</a:t>
            </a:r>
            <a:r>
              <a:rPr lang="en-US" sz="4800">
                <a:solidFill>
                  <a:srgbClr val="FFFFFF"/>
                </a:solidFill>
                <a:latin typeface="SIL-Kai-Reg-Jian" charset="0"/>
                <a:cs typeface="SIL-Kai-Reg-Jian" charset="0"/>
                <a:sym typeface="SIL-Kai-Reg-Jian" charset="0"/>
              </a:rPr>
              <a:t>.</a:t>
            </a:r>
          </a:p>
        </p:txBody>
      </p:sp>
    </p:spTree>
    <p:extLst>
      <p:ext uri="{BB962C8B-B14F-4D97-AF65-F5344CB8AC3E}">
        <p14:creationId xmlns:p14="http://schemas.microsoft.com/office/powerpoint/2010/main" val="193103461"/>
      </p:ext>
    </p:extLst>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IMG_59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392113"/>
            <a:ext cx="9234488" cy="7642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6" name="Rectangle 2"/>
          <p:cNvSpPr>
            <a:spLocks/>
          </p:cNvSpPr>
          <p:nvPr/>
        </p:nvSpPr>
        <p:spPr bwMode="auto">
          <a:xfrm>
            <a:off x="-26988" y="44450"/>
            <a:ext cx="5289551" cy="2106613"/>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8" tIns="35718" rIns="35718" bIns="35718">
            <a:spAutoFit/>
          </a:bodyPr>
          <a:lstStyle/>
          <a:p>
            <a:pPr algn="l" defTabSz="647700">
              <a:lnSpc>
                <a:spcPct val="115000"/>
              </a:lnSpc>
              <a:spcBef>
                <a:spcPts val="700"/>
              </a:spcBef>
            </a:pPr>
            <a:r>
              <a:rPr lang="ja-JP" altLang="en-US" sz="3600">
                <a:solidFill>
                  <a:srgbClr val="FFFFFF"/>
                </a:solidFill>
                <a:latin typeface="SIL-Kai-Reg-Jian" charset="0"/>
                <a:cs typeface="SIL-Kai-Reg-Jian" charset="0"/>
                <a:sym typeface="SIL-Kai-Reg-Jian" charset="0"/>
              </a:rPr>
              <a:t>我觉得身为一个教师，我们可以用创新的思路，使学生学习中文时，有更多的乐趣，。</a:t>
            </a:r>
            <a:endParaRPr lang="en-US" sz="3600">
              <a:solidFill>
                <a:srgbClr val="FFFFFF"/>
              </a:solidFill>
              <a:latin typeface="SIL-Kai-Reg-Jian" charset="0"/>
              <a:cs typeface="SIL-Kai-Reg-Jian" charset="0"/>
              <a:sym typeface="SIL-Kai-Reg-Jian" charset="0"/>
            </a:endParaRPr>
          </a:p>
        </p:txBody>
      </p:sp>
    </p:spTree>
    <p:extLst>
      <p:ext uri="{BB962C8B-B14F-4D97-AF65-F5344CB8AC3E}">
        <p14:creationId xmlns:p14="http://schemas.microsoft.com/office/powerpoint/2010/main" val="1171134730"/>
      </p:ext>
    </p:extLst>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SES_morning_Chinese_program_0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063" y="33338"/>
            <a:ext cx="12566651" cy="678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0" name="Rectangle 2"/>
          <p:cNvSpPr>
            <a:spLocks noChangeArrowheads="1"/>
          </p:cNvSpPr>
          <p:nvPr>
            <p:ph type="title"/>
          </p:nvPr>
        </p:nvSpPr>
        <p:spPr>
          <a:xfrm>
            <a:off x="-523875" y="-84138"/>
            <a:ext cx="9967913" cy="1068388"/>
          </a:xfrm>
          <a:solidFill>
            <a:srgbClr val="FFFFFF"/>
          </a:solidFill>
        </p:spPr>
        <p:txBody>
          <a:bodyPr>
            <a:normAutofit fontScale="90000"/>
          </a:bodyPr>
          <a:lstStyle/>
          <a:p>
            <a:pPr marL="39688"/>
            <a:r>
              <a:rPr lang="en-US" sz="6000">
                <a:latin typeface="Futura" charset="0"/>
                <a:cs typeface="Futura" charset="0"/>
                <a:sym typeface="Futura" charset="0"/>
              </a:rPr>
              <a:t>Assessment </a:t>
            </a:r>
            <a:r>
              <a:rPr lang="en-US" sz="6000">
                <a:solidFill>
                  <a:srgbClr val="C82506"/>
                </a:solidFill>
                <a:latin typeface="Futura" charset="0"/>
                <a:cs typeface="Futura" charset="0"/>
                <a:sym typeface="Futura" charset="0"/>
              </a:rPr>
              <a:t>For </a:t>
            </a:r>
            <a:r>
              <a:rPr lang="en-US" sz="6000">
                <a:latin typeface="Futura" charset="0"/>
                <a:cs typeface="Futura" charset="0"/>
                <a:sym typeface="Futura" charset="0"/>
              </a:rPr>
              <a:t>Learning</a:t>
            </a:r>
          </a:p>
        </p:txBody>
      </p:sp>
    </p:spTree>
    <p:extLst>
      <p:ext uri="{BB962C8B-B14F-4D97-AF65-F5344CB8AC3E}">
        <p14:creationId xmlns:p14="http://schemas.microsoft.com/office/powerpoint/2010/main" val="1345138862"/>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Mandarin Buddies.mp4" descr="/Volumes/Shazza2015/Chinese/a_Conferences/2015/SHANGHAI_DEC/A_SHANGHAI_DEC/01_assess/AssessmentforLearning/AssessmentforLearning/Mandarin Buddies.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1631950"/>
            <a:ext cx="9142413"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4" name="Rectangle 2"/>
          <p:cNvSpPr>
            <a:spLocks/>
          </p:cNvSpPr>
          <p:nvPr/>
        </p:nvSpPr>
        <p:spPr bwMode="auto">
          <a:xfrm>
            <a:off x="1343025" y="238125"/>
            <a:ext cx="6456363"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5500">
                <a:latin typeface="Futura" charset="0"/>
                <a:cs typeface="Futura" charset="0"/>
                <a:sym typeface="Futura" charset="0"/>
              </a:rPr>
              <a:t>What</a:t>
            </a:r>
            <a:r>
              <a:rPr lang="ja-JP" altLang="en-US" sz="5500">
                <a:latin typeface="Arial"/>
                <a:cs typeface="Futura" charset="0"/>
                <a:sym typeface="Futura" charset="0"/>
              </a:rPr>
              <a:t>’</a:t>
            </a:r>
            <a:r>
              <a:rPr lang="en-US" sz="5500">
                <a:latin typeface="Futura" charset="0"/>
                <a:cs typeface="Futura" charset="0"/>
                <a:sym typeface="Futura" charset="0"/>
              </a:rPr>
              <a:t>s Happening?</a:t>
            </a:r>
          </a:p>
        </p:txBody>
      </p:sp>
    </p:spTree>
    <p:extLst>
      <p:ext uri="{BB962C8B-B14F-4D97-AF65-F5344CB8AC3E}">
        <p14:creationId xmlns:p14="http://schemas.microsoft.com/office/powerpoint/2010/main" val="39962145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355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553"/>
                </p:tgtEl>
              </p:cMediaNode>
            </p:video>
            <p:seq concurrent="1" nextAc="seek">
              <p:cTn id="8" restart="whenNotActive" fill="hold" evtFilter="cancelBubble" nodeType="interactiveSeq">
                <p:stCondLst>
                  <p:cond evt="onClick" delay="0">
                    <p:tgtEl>
                      <p:spTgt spid="2355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3553"/>
                                        </p:tgtEl>
                                      </p:cBhvr>
                                    </p:cmd>
                                  </p:childTnLst>
                                </p:cTn>
                              </p:par>
                            </p:childTnLst>
                          </p:cTn>
                        </p:par>
                      </p:childTnLst>
                    </p:cTn>
                  </p:par>
                </p:childTnLst>
              </p:cTn>
              <p:nextCondLst>
                <p:cond evt="onClick" delay="0">
                  <p:tgtEl>
                    <p:spTgt spid="2355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97614410_47db7bbf4e_z.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57163" y="-139700"/>
            <a:ext cx="9829801" cy="713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2" name="Rectangle 2"/>
          <p:cNvSpPr>
            <a:spLocks/>
          </p:cNvSpPr>
          <p:nvPr/>
        </p:nvSpPr>
        <p:spPr bwMode="auto">
          <a:xfrm>
            <a:off x="855663" y="5649913"/>
            <a:ext cx="4475162" cy="1168400"/>
          </a:xfrm>
          <a:prstGeom prst="rect">
            <a:avLst/>
          </a:prstGeom>
          <a:solidFill>
            <a:srgbClr val="C8250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8400">
                <a:solidFill>
                  <a:srgbClr val="FFFFFF"/>
                </a:solidFill>
                <a:latin typeface="SIL-Kai-Reg-Jian" charset="0"/>
                <a:cs typeface="SIL-Kai-Reg-Jian" charset="0"/>
                <a:sym typeface="SIL-Kai-Reg-Jian" charset="0"/>
              </a:rPr>
              <a:t>李莎荣</a:t>
            </a:r>
            <a:endParaRPr lang="en-US" sz="8400">
              <a:solidFill>
                <a:srgbClr val="FFFFFF"/>
              </a:solidFill>
              <a:latin typeface="SIL-Kai-Reg-Jian" charset="0"/>
              <a:cs typeface="SIL-Kai-Reg-Jian" charset="0"/>
              <a:sym typeface="SIL-Kai-Reg-Jian" charset="0"/>
            </a:endParaRPr>
          </a:p>
        </p:txBody>
      </p:sp>
      <p:sp>
        <p:nvSpPr>
          <p:cNvPr id="5123" name="Rectangle 3"/>
          <p:cNvSpPr>
            <a:spLocks/>
          </p:cNvSpPr>
          <p:nvPr/>
        </p:nvSpPr>
        <p:spPr bwMode="auto">
          <a:xfrm>
            <a:off x="5284788" y="5626100"/>
            <a:ext cx="3182937" cy="1174750"/>
          </a:xfrm>
          <a:prstGeom prst="rect">
            <a:avLst/>
          </a:prstGeom>
          <a:solidFill>
            <a:srgbClr val="C8250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en-US" sz="7600">
                <a:solidFill>
                  <a:srgbClr val="FFFFFF"/>
                </a:solidFill>
                <a:latin typeface="Arial" charset="0"/>
                <a:cs typeface="Arial" charset="0"/>
                <a:sym typeface="Arial" charset="0"/>
              </a:rPr>
              <a:t>Shaz</a:t>
            </a:r>
          </a:p>
        </p:txBody>
      </p:sp>
    </p:spTree>
    <p:extLst>
      <p:ext uri="{BB962C8B-B14F-4D97-AF65-F5344CB8AC3E}">
        <p14:creationId xmlns:p14="http://schemas.microsoft.com/office/powerpoint/2010/main" val="192565712"/>
      </p:ext>
    </p:extLst>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past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2088" y="301625"/>
            <a:ext cx="4205287" cy="6253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78" name="AutoShape 2" descr="tile_paper_medgray.jpeg"/>
          <p:cNvSpPr>
            <a:spLocks/>
          </p:cNvSpPr>
          <p:nvPr/>
        </p:nvSpPr>
        <p:spPr bwMode="auto">
          <a:xfrm>
            <a:off x="373063" y="365125"/>
            <a:ext cx="2043112" cy="2081213"/>
          </a:xfrm>
          <a:prstGeom prst="wedgeEllipseCallout">
            <a:avLst>
              <a:gd name="adj1" fmla="val 70907"/>
              <a:gd name="adj2" fmla="val 25819"/>
            </a:avLst>
          </a:prstGeom>
          <a:blipFill dpi="0" rotWithShape="0">
            <a:blip r:embed="rId4"/>
            <a:srcRect/>
            <a:tile tx="0" ty="0" sx="100000" sy="100000" flip="none" algn="tl"/>
          </a:blipFill>
          <a:ln>
            <a:noFill/>
          </a:ln>
          <a:effectLst>
            <a:outerShdw blurRad="50800" dist="127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
        <p:nvSpPr>
          <p:cNvPr id="24579" name="Rectangle 3"/>
          <p:cNvSpPr>
            <a:spLocks/>
          </p:cNvSpPr>
          <p:nvPr/>
        </p:nvSpPr>
        <p:spPr bwMode="auto">
          <a:xfrm>
            <a:off x="604838" y="646113"/>
            <a:ext cx="1568450" cy="132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a:solidFill>
                  <a:srgbClr val="FFFFFF"/>
                </a:solidFill>
              </a:rPr>
              <a:t>Hi,</a:t>
            </a:r>
          </a:p>
          <a:p>
            <a:r>
              <a:rPr lang="en-US">
                <a:solidFill>
                  <a:srgbClr val="FFFFFF"/>
                </a:solidFill>
              </a:rPr>
              <a:t>I</a:t>
            </a:r>
            <a:r>
              <a:rPr lang="ja-JP" altLang="en-US">
                <a:solidFill>
                  <a:srgbClr val="FFFFFF"/>
                </a:solidFill>
                <a:latin typeface="Arial"/>
              </a:rPr>
              <a:t>’</a:t>
            </a:r>
            <a:r>
              <a:rPr lang="en-US">
                <a:solidFill>
                  <a:srgbClr val="FFFFFF"/>
                </a:solidFill>
              </a:rPr>
              <a:t>m Andy </a:t>
            </a:r>
          </a:p>
          <a:p>
            <a:r>
              <a:rPr lang="en-US">
                <a:solidFill>
                  <a:srgbClr val="FFFFFF"/>
                </a:solidFill>
              </a:rPr>
              <a:t>the Alien.</a:t>
            </a:r>
          </a:p>
        </p:txBody>
      </p:sp>
    </p:spTree>
    <p:extLst>
      <p:ext uri="{BB962C8B-B14F-4D97-AF65-F5344CB8AC3E}">
        <p14:creationId xmlns:p14="http://schemas.microsoft.com/office/powerpoint/2010/main" val="1757981207"/>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1"/>
          <p:cNvSpPr>
            <a:spLocks/>
          </p:cNvSpPr>
          <p:nvPr/>
        </p:nvSpPr>
        <p:spPr bwMode="auto">
          <a:xfrm>
            <a:off x="4808538" y="1517650"/>
            <a:ext cx="3943350" cy="1384300"/>
          </a:xfrm>
          <a:prstGeom prst="roundRect">
            <a:avLst>
              <a:gd name="adj" fmla="val 13759"/>
            </a:avLst>
          </a:prstGeom>
          <a:solidFill>
            <a:srgbClr val="EC6EC9"/>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l" defTabSz="457200"/>
            <a:endParaRPr lang="en-US" sz="2400">
              <a:latin typeface="Arial" charset="0"/>
              <a:cs typeface="Arial" charset="0"/>
              <a:sym typeface="Arial" charset="0"/>
            </a:endParaRPr>
          </a:p>
        </p:txBody>
      </p:sp>
      <p:sp>
        <p:nvSpPr>
          <p:cNvPr id="26626" name="AutoShape 2"/>
          <p:cNvSpPr>
            <a:spLocks/>
          </p:cNvSpPr>
          <p:nvPr/>
        </p:nvSpPr>
        <p:spPr bwMode="auto">
          <a:xfrm>
            <a:off x="390525" y="1517650"/>
            <a:ext cx="3943350" cy="1384300"/>
          </a:xfrm>
          <a:prstGeom prst="roundRect">
            <a:avLst>
              <a:gd name="adj" fmla="val 13759"/>
            </a:avLst>
          </a:prstGeom>
          <a:solidFill>
            <a:srgbClr val="F5D328"/>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l" defTabSz="457200"/>
            <a:endParaRPr lang="en-US" sz="2400">
              <a:latin typeface="Arial" charset="0"/>
              <a:cs typeface="Arial" charset="0"/>
              <a:sym typeface="Arial" charset="0"/>
            </a:endParaRPr>
          </a:p>
        </p:txBody>
      </p:sp>
      <p:sp>
        <p:nvSpPr>
          <p:cNvPr id="26627" name="Rectangle 3"/>
          <p:cNvSpPr>
            <a:spLocks/>
          </p:cNvSpPr>
          <p:nvPr/>
        </p:nvSpPr>
        <p:spPr bwMode="auto">
          <a:xfrm>
            <a:off x="5078413" y="1973263"/>
            <a:ext cx="34036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600">
                <a:latin typeface="Arial" charset="0"/>
                <a:cs typeface="Arial" charset="0"/>
                <a:sym typeface="Arial" charset="0"/>
              </a:rPr>
              <a:t>When do you assess?</a:t>
            </a:r>
          </a:p>
        </p:txBody>
      </p:sp>
      <p:pic>
        <p:nvPicPr>
          <p:cNvPr id="26628" name="Picture 4" descr="unnam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563" y="3271838"/>
            <a:ext cx="2833687" cy="2833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9" name="Picture 5" descr="thumbtack_in_pink_sticky_note_400_clr_209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2875" y="3143250"/>
            <a:ext cx="3495675" cy="349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0" name="Rectangle 6"/>
          <p:cNvSpPr>
            <a:spLocks/>
          </p:cNvSpPr>
          <p:nvPr/>
        </p:nvSpPr>
        <p:spPr bwMode="auto">
          <a:xfrm>
            <a:off x="706438" y="1973263"/>
            <a:ext cx="3311525"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600">
                <a:latin typeface="Arial" charset="0"/>
                <a:cs typeface="Arial" charset="0"/>
                <a:sym typeface="Arial" charset="0"/>
              </a:rPr>
              <a:t>What do you assess?</a:t>
            </a:r>
          </a:p>
        </p:txBody>
      </p:sp>
      <p:sp>
        <p:nvSpPr>
          <p:cNvPr id="26631" name="Rectangle 7"/>
          <p:cNvSpPr>
            <a:spLocks/>
          </p:cNvSpPr>
          <p:nvPr/>
        </p:nvSpPr>
        <p:spPr bwMode="auto">
          <a:xfrm>
            <a:off x="1338263" y="287338"/>
            <a:ext cx="7551737"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3100"/>
              <a:t>How do you know what students are learning?</a:t>
            </a:r>
          </a:p>
        </p:txBody>
      </p:sp>
      <p:pic>
        <p:nvPicPr>
          <p:cNvPr id="26632" name="Picture 8" descr="pasted-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613" y="127000"/>
            <a:ext cx="1082675" cy="161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3506400"/>
      </p:ext>
    </p:extLst>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unnam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9550" y="3808413"/>
            <a:ext cx="2339975" cy="233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4" name="Picture 2" descr="unnam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8850" y="3908425"/>
            <a:ext cx="2339975" cy="2341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5" name="Picture 3" descr="unnam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763" y="3908425"/>
            <a:ext cx="2339975" cy="2341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6" name="Picture 4" descr="unnam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7313" y="1095375"/>
            <a:ext cx="2341562" cy="233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7" name="Picture 5" descr="unnam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8850" y="1095375"/>
            <a:ext cx="2339975" cy="233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8" name="Picture 6" descr="unnam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5913" y="1095375"/>
            <a:ext cx="2341562" cy="233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9" name="Rectangle 7"/>
          <p:cNvSpPr>
            <a:spLocks noChangeArrowheads="1"/>
          </p:cNvSpPr>
          <p:nvPr>
            <p:ph type="title"/>
          </p:nvPr>
        </p:nvSpPr>
        <p:spPr>
          <a:xfrm>
            <a:off x="457200" y="-417513"/>
            <a:ext cx="8229600" cy="1690688"/>
          </a:xfrm>
        </p:spPr>
        <p:txBody>
          <a:bodyPr/>
          <a:lstStyle/>
          <a:p>
            <a:pPr marL="39688"/>
            <a:r>
              <a:rPr lang="en-US" sz="4800"/>
              <a:t>When do you assess?</a:t>
            </a:r>
          </a:p>
        </p:txBody>
      </p:sp>
      <p:sp>
        <p:nvSpPr>
          <p:cNvPr id="28680" name="Rectangle 8"/>
          <p:cNvSpPr>
            <a:spLocks/>
          </p:cNvSpPr>
          <p:nvPr/>
        </p:nvSpPr>
        <p:spPr bwMode="auto">
          <a:xfrm>
            <a:off x="425450" y="2160588"/>
            <a:ext cx="2122488"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marL="39688" algn="l" defTabSz="457200"/>
            <a:r>
              <a:rPr lang="en-US" sz="1800">
                <a:solidFill>
                  <a:srgbClr val="0056D6"/>
                </a:solidFill>
                <a:latin typeface="Arial" charset="0"/>
                <a:cs typeface="Arial" charset="0"/>
                <a:sym typeface="Arial" charset="0"/>
              </a:rPr>
              <a:t>Everything I teach</a:t>
            </a:r>
          </a:p>
        </p:txBody>
      </p:sp>
      <p:sp>
        <p:nvSpPr>
          <p:cNvPr id="28681" name="Rectangle 9"/>
          <p:cNvSpPr>
            <a:spLocks/>
          </p:cNvSpPr>
          <p:nvPr/>
        </p:nvSpPr>
        <p:spPr bwMode="auto">
          <a:xfrm>
            <a:off x="6835775" y="4754563"/>
            <a:ext cx="178752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marL="39688" algn="l" defTabSz="457200"/>
            <a:r>
              <a:rPr lang="en-US" sz="2400">
                <a:solidFill>
                  <a:srgbClr val="0042AA"/>
                </a:solidFill>
                <a:latin typeface="Arial" charset="0"/>
                <a:cs typeface="Arial" charset="0"/>
                <a:sym typeface="Arial" charset="0"/>
              </a:rPr>
              <a:t>Vocabulary</a:t>
            </a:r>
          </a:p>
        </p:txBody>
      </p:sp>
      <p:sp>
        <p:nvSpPr>
          <p:cNvPr id="28682" name="Rectangle 10"/>
          <p:cNvSpPr>
            <a:spLocks/>
          </p:cNvSpPr>
          <p:nvPr/>
        </p:nvSpPr>
        <p:spPr bwMode="auto">
          <a:xfrm>
            <a:off x="3767138" y="4856163"/>
            <a:ext cx="178593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solidFill>
                  <a:srgbClr val="0042AA"/>
                </a:solidFill>
                <a:latin typeface="Arial" charset="0"/>
                <a:cs typeface="Arial" charset="0"/>
                <a:sym typeface="Arial" charset="0"/>
              </a:rPr>
              <a:t>Weekly Test</a:t>
            </a:r>
          </a:p>
        </p:txBody>
      </p:sp>
      <p:sp>
        <p:nvSpPr>
          <p:cNvPr id="28683" name="Rectangle 11"/>
          <p:cNvSpPr>
            <a:spLocks/>
          </p:cNvSpPr>
          <p:nvPr/>
        </p:nvSpPr>
        <p:spPr bwMode="auto">
          <a:xfrm>
            <a:off x="3565525" y="1970088"/>
            <a:ext cx="2205038"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marL="39688" algn="l" defTabSz="457200"/>
            <a:r>
              <a:rPr lang="en-US" sz="1800">
                <a:solidFill>
                  <a:srgbClr val="0042AA"/>
                </a:solidFill>
                <a:latin typeface="Arial" charset="0"/>
                <a:cs typeface="Arial" charset="0"/>
                <a:sym typeface="Arial" charset="0"/>
              </a:rPr>
              <a:t>End of Chapter Test</a:t>
            </a:r>
          </a:p>
        </p:txBody>
      </p:sp>
      <p:sp>
        <p:nvSpPr>
          <p:cNvPr id="28684" name="Rectangle 12"/>
          <p:cNvSpPr>
            <a:spLocks/>
          </p:cNvSpPr>
          <p:nvPr/>
        </p:nvSpPr>
        <p:spPr bwMode="auto">
          <a:xfrm>
            <a:off x="6858000" y="1989138"/>
            <a:ext cx="150018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marL="39688" defTabSz="457200"/>
            <a:r>
              <a:rPr lang="en-US" sz="2000">
                <a:solidFill>
                  <a:srgbClr val="0042AA"/>
                </a:solidFill>
                <a:latin typeface="Arial" charset="0"/>
                <a:cs typeface="Arial" charset="0"/>
                <a:sym typeface="Arial" charset="0"/>
              </a:rPr>
              <a:t>Speaking Test</a:t>
            </a:r>
          </a:p>
        </p:txBody>
      </p:sp>
      <p:sp>
        <p:nvSpPr>
          <p:cNvPr id="28685" name="Rectangle 13"/>
          <p:cNvSpPr>
            <a:spLocks/>
          </p:cNvSpPr>
          <p:nvPr/>
        </p:nvSpPr>
        <p:spPr bwMode="auto">
          <a:xfrm>
            <a:off x="677863" y="4594225"/>
            <a:ext cx="1501775" cy="96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marL="39688" defTabSz="457200"/>
            <a:r>
              <a:rPr lang="en-US" sz="2000">
                <a:solidFill>
                  <a:srgbClr val="0042AA"/>
                </a:solidFill>
                <a:latin typeface="Arial" charset="0"/>
                <a:cs typeface="Arial" charset="0"/>
                <a:sym typeface="Arial" charset="0"/>
              </a:rPr>
              <a:t>Test character writing</a:t>
            </a:r>
          </a:p>
        </p:txBody>
      </p:sp>
    </p:spTree>
    <p:extLst>
      <p:ext uri="{BB962C8B-B14F-4D97-AF65-F5344CB8AC3E}">
        <p14:creationId xmlns:p14="http://schemas.microsoft.com/office/powerpoint/2010/main" val="1063020228"/>
      </p:ext>
    </p:extLst>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6284697322_d8fcbc903e_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53975"/>
            <a:ext cx="10415588" cy="696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698" name="Rectangle 2"/>
          <p:cNvSpPr>
            <a:spLocks/>
          </p:cNvSpPr>
          <p:nvPr/>
        </p:nvSpPr>
        <p:spPr bwMode="auto">
          <a:xfrm>
            <a:off x="-39688" y="1263650"/>
            <a:ext cx="3476626" cy="4572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400">
                <a:solidFill>
                  <a:srgbClr val="FFFFFF"/>
                </a:solidFill>
              </a:rPr>
              <a:t>What have students learnt?</a:t>
            </a:r>
          </a:p>
        </p:txBody>
      </p:sp>
      <p:sp>
        <p:nvSpPr>
          <p:cNvPr id="29699" name="Rectangle 3"/>
          <p:cNvSpPr>
            <a:spLocks/>
          </p:cNvSpPr>
          <p:nvPr/>
        </p:nvSpPr>
        <p:spPr bwMode="auto">
          <a:xfrm>
            <a:off x="0" y="41275"/>
            <a:ext cx="6792913" cy="9017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5500">
                <a:solidFill>
                  <a:srgbClr val="FFFFFF"/>
                </a:solidFill>
              </a:rPr>
              <a:t>Assessment </a:t>
            </a:r>
            <a:r>
              <a:rPr lang="en-US" sz="5500">
                <a:solidFill>
                  <a:srgbClr val="F5D328"/>
                </a:solidFill>
              </a:rPr>
              <a:t>of</a:t>
            </a:r>
            <a:r>
              <a:rPr lang="en-US" sz="5500">
                <a:solidFill>
                  <a:srgbClr val="FFFFFF"/>
                </a:solidFill>
              </a:rPr>
              <a:t> Learning</a:t>
            </a:r>
          </a:p>
        </p:txBody>
      </p:sp>
      <p:sp>
        <p:nvSpPr>
          <p:cNvPr id="29700" name="Rectangle 4"/>
          <p:cNvSpPr>
            <a:spLocks/>
          </p:cNvSpPr>
          <p:nvPr/>
        </p:nvSpPr>
        <p:spPr bwMode="auto">
          <a:xfrm>
            <a:off x="-11113" y="2889250"/>
            <a:ext cx="4294188" cy="4318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300">
                <a:solidFill>
                  <a:srgbClr val="FFFFFF"/>
                </a:solidFill>
              </a:rPr>
              <a:t>No emphasis on improving learning</a:t>
            </a:r>
          </a:p>
        </p:txBody>
      </p:sp>
      <p:sp>
        <p:nvSpPr>
          <p:cNvPr id="29701" name="Rectangle 5"/>
          <p:cNvSpPr>
            <a:spLocks/>
          </p:cNvSpPr>
          <p:nvPr/>
        </p:nvSpPr>
        <p:spPr bwMode="auto">
          <a:xfrm>
            <a:off x="-20638" y="3771900"/>
            <a:ext cx="5773738" cy="4572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400">
                <a:solidFill>
                  <a:srgbClr val="FFFFFF"/>
                </a:solidFill>
              </a:rPr>
              <a:t>Teacher decides how learning will be assessed</a:t>
            </a:r>
          </a:p>
        </p:txBody>
      </p:sp>
      <p:sp>
        <p:nvSpPr>
          <p:cNvPr id="29702" name="Rectangle 6"/>
          <p:cNvSpPr>
            <a:spLocks/>
          </p:cNvSpPr>
          <p:nvPr/>
        </p:nvSpPr>
        <p:spPr bwMode="auto">
          <a:xfrm>
            <a:off x="-26988" y="2006600"/>
            <a:ext cx="2974976" cy="4318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300">
                <a:solidFill>
                  <a:srgbClr val="FFFFFF"/>
                </a:solidFill>
              </a:rPr>
              <a:t>No student involvement</a:t>
            </a:r>
          </a:p>
        </p:txBody>
      </p:sp>
    </p:spTree>
    <p:extLst>
      <p:ext uri="{BB962C8B-B14F-4D97-AF65-F5344CB8AC3E}">
        <p14:creationId xmlns:p14="http://schemas.microsoft.com/office/powerpoint/2010/main" val="74815584"/>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ph type="title"/>
          </p:nvPr>
        </p:nvSpPr>
        <p:spPr>
          <a:xfrm>
            <a:off x="-411163" y="2497138"/>
            <a:ext cx="9967913" cy="1387475"/>
          </a:xfrm>
          <a:solidFill>
            <a:srgbClr val="FFFFFF"/>
          </a:solidFill>
        </p:spPr>
        <p:txBody>
          <a:bodyPr>
            <a:normAutofit fontScale="90000"/>
          </a:bodyPr>
          <a:lstStyle/>
          <a:p>
            <a:pPr marL="39688"/>
            <a:r>
              <a:rPr lang="en-US" sz="5800">
                <a:latin typeface="Futura" charset="0"/>
                <a:cs typeface="Futura" charset="0"/>
                <a:sym typeface="Futura" charset="0"/>
              </a:rPr>
              <a:t>Assessment </a:t>
            </a:r>
            <a:r>
              <a:rPr lang="en-US" sz="5800">
                <a:solidFill>
                  <a:srgbClr val="C82506"/>
                </a:solidFill>
                <a:latin typeface="Futura" charset="0"/>
                <a:cs typeface="Futura" charset="0"/>
                <a:sym typeface="Futura" charset="0"/>
              </a:rPr>
              <a:t>For </a:t>
            </a:r>
            <a:r>
              <a:rPr lang="en-US" sz="5800">
                <a:latin typeface="Futura" charset="0"/>
                <a:cs typeface="Futura" charset="0"/>
                <a:sym typeface="Futura" charset="0"/>
              </a:rPr>
              <a:t>Learning?</a:t>
            </a:r>
          </a:p>
        </p:txBody>
      </p:sp>
      <p:sp>
        <p:nvSpPr>
          <p:cNvPr id="30722" name="Rectangle 2"/>
          <p:cNvSpPr>
            <a:spLocks/>
          </p:cNvSpPr>
          <p:nvPr/>
        </p:nvSpPr>
        <p:spPr bwMode="auto">
          <a:xfrm>
            <a:off x="-501650" y="1114425"/>
            <a:ext cx="9967913" cy="1069975"/>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defTabSz="457200"/>
            <a:r>
              <a:rPr lang="en-US" sz="6000">
                <a:latin typeface="Futura" charset="0"/>
                <a:cs typeface="Futura" charset="0"/>
                <a:sym typeface="Futura" charset="0"/>
              </a:rPr>
              <a:t>What is</a:t>
            </a:r>
          </a:p>
        </p:txBody>
      </p:sp>
    </p:spTree>
    <p:extLst>
      <p:ext uri="{BB962C8B-B14F-4D97-AF65-F5344CB8AC3E}">
        <p14:creationId xmlns:p14="http://schemas.microsoft.com/office/powerpoint/2010/main" val="4002525164"/>
      </p:ext>
    </p:extLst>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Student led confere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1424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6" name="Rectangle 2"/>
          <p:cNvSpPr>
            <a:spLocks/>
          </p:cNvSpPr>
          <p:nvPr/>
        </p:nvSpPr>
        <p:spPr bwMode="auto">
          <a:xfrm>
            <a:off x="-7938" y="695325"/>
            <a:ext cx="9159876" cy="546100"/>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3100">
                <a:solidFill>
                  <a:srgbClr val="C82506"/>
                </a:solidFill>
              </a:rPr>
              <a:t>Students</a:t>
            </a:r>
            <a:r>
              <a:rPr lang="en-US" sz="3100"/>
              <a:t> are involved in process</a:t>
            </a:r>
          </a:p>
        </p:txBody>
      </p:sp>
      <p:sp>
        <p:nvSpPr>
          <p:cNvPr id="31747" name="Rectangle 3"/>
          <p:cNvSpPr>
            <a:spLocks/>
          </p:cNvSpPr>
          <p:nvPr/>
        </p:nvSpPr>
        <p:spPr bwMode="auto">
          <a:xfrm>
            <a:off x="-22225" y="-17463"/>
            <a:ext cx="9188450" cy="735013"/>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4400">
                <a:solidFill>
                  <a:srgbClr val="FFFFFF"/>
                </a:solidFill>
              </a:rPr>
              <a:t>Assessment </a:t>
            </a:r>
            <a:r>
              <a:rPr lang="en-US" sz="4400">
                <a:solidFill>
                  <a:srgbClr val="F5D328"/>
                </a:solidFill>
              </a:rPr>
              <a:t>For</a:t>
            </a:r>
            <a:r>
              <a:rPr lang="en-US" sz="4400">
                <a:solidFill>
                  <a:srgbClr val="FFFFFF"/>
                </a:solidFill>
              </a:rPr>
              <a:t> Learning</a:t>
            </a:r>
          </a:p>
        </p:txBody>
      </p:sp>
    </p:spTree>
    <p:extLst>
      <p:ext uri="{BB962C8B-B14F-4D97-AF65-F5344CB8AC3E}">
        <p14:creationId xmlns:p14="http://schemas.microsoft.com/office/powerpoint/2010/main" val="1340636809"/>
      </p:ext>
    </p:extLst>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teach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188" y="-19050"/>
            <a:ext cx="10352088" cy="689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0" name="Rectangle 2"/>
          <p:cNvSpPr>
            <a:spLocks/>
          </p:cNvSpPr>
          <p:nvPr/>
        </p:nvSpPr>
        <p:spPr bwMode="auto">
          <a:xfrm>
            <a:off x="-60325" y="6430963"/>
            <a:ext cx="9264650" cy="474662"/>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2200">
                <a:latin typeface="Futura" charset="0"/>
                <a:cs typeface="Futura" charset="0"/>
                <a:sym typeface="Futura" charset="0"/>
              </a:rPr>
              <a:t>Teachers and </a:t>
            </a:r>
            <a:r>
              <a:rPr lang="en-US" sz="2200">
                <a:solidFill>
                  <a:srgbClr val="C82506"/>
                </a:solidFill>
                <a:latin typeface="Futura" charset="0"/>
                <a:cs typeface="Futura" charset="0"/>
                <a:sym typeface="Futura" charset="0"/>
              </a:rPr>
              <a:t>students</a:t>
            </a:r>
            <a:r>
              <a:rPr lang="en-US" sz="2200">
                <a:latin typeface="Futura" charset="0"/>
                <a:cs typeface="Futura" charset="0"/>
                <a:sym typeface="Futura" charset="0"/>
              </a:rPr>
              <a:t> plan ways they will demonstrate their learning.</a:t>
            </a:r>
          </a:p>
        </p:txBody>
      </p:sp>
      <p:sp>
        <p:nvSpPr>
          <p:cNvPr id="32771" name="Rectangle 3"/>
          <p:cNvSpPr>
            <a:spLocks/>
          </p:cNvSpPr>
          <p:nvPr/>
        </p:nvSpPr>
        <p:spPr bwMode="auto">
          <a:xfrm>
            <a:off x="-22225" y="5618163"/>
            <a:ext cx="9188450" cy="820737"/>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4400">
                <a:solidFill>
                  <a:srgbClr val="FFFFFF"/>
                </a:solidFill>
                <a:latin typeface="Futura" charset="0"/>
                <a:cs typeface="Futura" charset="0"/>
                <a:sym typeface="Futura" charset="0"/>
              </a:rPr>
              <a:t>Assessment </a:t>
            </a:r>
            <a:r>
              <a:rPr lang="en-US" sz="4400">
                <a:solidFill>
                  <a:srgbClr val="F5D328"/>
                </a:solidFill>
                <a:latin typeface="Futura" charset="0"/>
                <a:cs typeface="Futura" charset="0"/>
                <a:sym typeface="Futura" charset="0"/>
              </a:rPr>
              <a:t>For</a:t>
            </a:r>
            <a:r>
              <a:rPr lang="en-US" sz="4400">
                <a:solidFill>
                  <a:srgbClr val="FFFFFF"/>
                </a:solidFill>
                <a:latin typeface="Futura" charset="0"/>
                <a:cs typeface="Futura" charset="0"/>
                <a:sym typeface="Futura" charset="0"/>
              </a:rPr>
              <a:t> Learning</a:t>
            </a:r>
          </a:p>
        </p:txBody>
      </p:sp>
    </p:spTree>
    <p:extLst>
      <p:ext uri="{BB962C8B-B14F-4D97-AF65-F5344CB8AC3E}">
        <p14:creationId xmlns:p14="http://schemas.microsoft.com/office/powerpoint/2010/main" val="723049744"/>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3647639986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438275"/>
            <a:ext cx="10515601" cy="5919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4" name="Rectangle 2"/>
          <p:cNvSpPr>
            <a:spLocks/>
          </p:cNvSpPr>
          <p:nvPr/>
        </p:nvSpPr>
        <p:spPr bwMode="auto">
          <a:xfrm>
            <a:off x="2339975" y="620713"/>
            <a:ext cx="466248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4100">
                <a:latin typeface="Futura" charset="0"/>
                <a:cs typeface="Futura" charset="0"/>
                <a:sym typeface="Futura" charset="0"/>
              </a:rPr>
              <a:t>Continuous process</a:t>
            </a:r>
          </a:p>
        </p:txBody>
      </p:sp>
      <p:sp>
        <p:nvSpPr>
          <p:cNvPr id="33795" name="Rectangle 3"/>
          <p:cNvSpPr>
            <a:spLocks/>
          </p:cNvSpPr>
          <p:nvPr/>
        </p:nvSpPr>
        <p:spPr bwMode="auto">
          <a:xfrm>
            <a:off x="0" y="-58738"/>
            <a:ext cx="9142413" cy="81915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4400">
                <a:solidFill>
                  <a:srgbClr val="FFFFFF"/>
                </a:solidFill>
                <a:latin typeface="Futura" charset="0"/>
                <a:cs typeface="Futura" charset="0"/>
                <a:sym typeface="Futura" charset="0"/>
              </a:rPr>
              <a:t>Assessment </a:t>
            </a:r>
            <a:r>
              <a:rPr lang="en-US" sz="4400">
                <a:solidFill>
                  <a:srgbClr val="F5D328"/>
                </a:solidFill>
                <a:latin typeface="Futura" charset="0"/>
                <a:cs typeface="Futura" charset="0"/>
                <a:sym typeface="Futura" charset="0"/>
              </a:rPr>
              <a:t>For</a:t>
            </a:r>
            <a:r>
              <a:rPr lang="en-US" sz="4400">
                <a:solidFill>
                  <a:srgbClr val="FFFFFF"/>
                </a:solidFill>
                <a:latin typeface="Futura" charset="0"/>
                <a:cs typeface="Futura" charset="0"/>
                <a:sym typeface="Futura" charset="0"/>
              </a:rPr>
              <a:t> Learning</a:t>
            </a:r>
          </a:p>
        </p:txBody>
      </p:sp>
    </p:spTree>
    <p:extLst>
      <p:ext uri="{BB962C8B-B14F-4D97-AF65-F5344CB8AC3E}">
        <p14:creationId xmlns:p14="http://schemas.microsoft.com/office/powerpoint/2010/main" val="2029938246"/>
      </p:ext>
    </p:extLst>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881063" y="804863"/>
            <a:ext cx="8361362"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pPr algn="l"/>
            <a:r>
              <a:rPr lang="en-US" sz="2900">
                <a:latin typeface="Futura" charset="0"/>
                <a:cs typeface="Futura" charset="0"/>
                <a:sym typeface="Futura" charset="0"/>
              </a:rPr>
              <a:t>Peers, Teacher and </a:t>
            </a:r>
            <a:r>
              <a:rPr lang="en-US" sz="2900">
                <a:solidFill>
                  <a:srgbClr val="C82506"/>
                </a:solidFill>
                <a:latin typeface="Futura" charset="0"/>
                <a:cs typeface="Futura" charset="0"/>
                <a:sym typeface="Futura" charset="0"/>
              </a:rPr>
              <a:t>student </a:t>
            </a:r>
            <a:r>
              <a:rPr lang="en-US" sz="2900">
                <a:latin typeface="Futura" charset="0"/>
                <a:cs typeface="Futura" charset="0"/>
                <a:sym typeface="Futura" charset="0"/>
              </a:rPr>
              <a:t>assess progress</a:t>
            </a:r>
          </a:p>
        </p:txBody>
      </p:sp>
      <p:sp>
        <p:nvSpPr>
          <p:cNvPr id="34818" name="Rectangle 2"/>
          <p:cNvSpPr>
            <a:spLocks/>
          </p:cNvSpPr>
          <p:nvPr/>
        </p:nvSpPr>
        <p:spPr bwMode="auto">
          <a:xfrm>
            <a:off x="-22225" y="-58738"/>
            <a:ext cx="9188450" cy="81915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4400">
                <a:solidFill>
                  <a:srgbClr val="FFFFFF"/>
                </a:solidFill>
                <a:latin typeface="Futura" charset="0"/>
                <a:cs typeface="Futura" charset="0"/>
                <a:sym typeface="Futura" charset="0"/>
              </a:rPr>
              <a:t>Assessment </a:t>
            </a:r>
            <a:r>
              <a:rPr lang="en-US" sz="4400">
                <a:solidFill>
                  <a:srgbClr val="F5D328"/>
                </a:solidFill>
                <a:latin typeface="Futura" charset="0"/>
                <a:cs typeface="Futura" charset="0"/>
                <a:sym typeface="Futura" charset="0"/>
              </a:rPr>
              <a:t>For</a:t>
            </a:r>
            <a:r>
              <a:rPr lang="en-US" sz="4400">
                <a:solidFill>
                  <a:srgbClr val="FFFFFF"/>
                </a:solidFill>
                <a:latin typeface="Futura" charset="0"/>
                <a:cs typeface="Futura" charset="0"/>
                <a:sym typeface="Futura" charset="0"/>
              </a:rPr>
              <a:t> Learning</a:t>
            </a:r>
          </a:p>
        </p:txBody>
      </p:sp>
      <p:pic>
        <p:nvPicPr>
          <p:cNvPr id="34819" name="Picture 3"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14550"/>
            <a:ext cx="7620000" cy="478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20" name="Line 4"/>
          <p:cNvSpPr>
            <a:spLocks noChangeShapeType="1"/>
          </p:cNvSpPr>
          <p:nvPr/>
        </p:nvSpPr>
        <p:spPr bwMode="auto">
          <a:xfrm>
            <a:off x="1219200" y="1296988"/>
            <a:ext cx="1377950" cy="1376362"/>
          </a:xfrm>
          <a:prstGeom prst="line">
            <a:avLst/>
          </a:prstGeom>
          <a:noFill/>
          <a:ln w="50800" cap="flat" cmpd="sng">
            <a:solidFill>
              <a:srgbClr val="C82506"/>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
        <p:nvSpPr>
          <p:cNvPr id="34821" name="Line 5"/>
          <p:cNvSpPr>
            <a:spLocks noChangeShapeType="1"/>
          </p:cNvSpPr>
          <p:nvPr/>
        </p:nvSpPr>
        <p:spPr bwMode="auto">
          <a:xfrm>
            <a:off x="2728913" y="1296988"/>
            <a:ext cx="1589087" cy="1023937"/>
          </a:xfrm>
          <a:prstGeom prst="line">
            <a:avLst/>
          </a:prstGeom>
          <a:noFill/>
          <a:ln w="50800" cap="flat" cmpd="sng">
            <a:solidFill>
              <a:srgbClr val="C82506"/>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
        <p:nvSpPr>
          <p:cNvPr id="34822" name="Line 6"/>
          <p:cNvSpPr>
            <a:spLocks noChangeShapeType="1"/>
          </p:cNvSpPr>
          <p:nvPr/>
        </p:nvSpPr>
        <p:spPr bwMode="auto">
          <a:xfrm>
            <a:off x="5343525" y="1319213"/>
            <a:ext cx="0" cy="1573212"/>
          </a:xfrm>
          <a:prstGeom prst="line">
            <a:avLst/>
          </a:prstGeom>
          <a:noFill/>
          <a:ln w="50800" cap="flat" cmpd="sng">
            <a:solidFill>
              <a:srgbClr val="C82506"/>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Tree>
    <p:extLst>
      <p:ext uri="{BB962C8B-B14F-4D97-AF65-F5344CB8AC3E}">
        <p14:creationId xmlns:p14="http://schemas.microsoft.com/office/powerpoint/2010/main" val="448710669"/>
      </p:ext>
    </p:extLst>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p:cNvSpPr>
          <p:nvPr/>
        </p:nvSpPr>
        <p:spPr bwMode="auto">
          <a:xfrm>
            <a:off x="355600" y="804863"/>
            <a:ext cx="843121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2700">
                <a:latin typeface="Futura" charset="0"/>
                <a:cs typeface="Futura" charset="0"/>
                <a:sym typeface="Futura" charset="0"/>
              </a:rPr>
              <a:t>Clear Learning Outcomes that students can verbalize.</a:t>
            </a:r>
          </a:p>
        </p:txBody>
      </p:sp>
      <p:sp>
        <p:nvSpPr>
          <p:cNvPr id="35842" name="Rectangle 2"/>
          <p:cNvSpPr>
            <a:spLocks/>
          </p:cNvSpPr>
          <p:nvPr/>
        </p:nvSpPr>
        <p:spPr bwMode="auto">
          <a:xfrm>
            <a:off x="-22225" y="-58738"/>
            <a:ext cx="9188450" cy="819151"/>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4400">
                <a:solidFill>
                  <a:srgbClr val="FFFFFF"/>
                </a:solidFill>
                <a:latin typeface="Futura" charset="0"/>
                <a:cs typeface="Futura" charset="0"/>
                <a:sym typeface="Futura" charset="0"/>
              </a:rPr>
              <a:t>Assessment </a:t>
            </a:r>
            <a:r>
              <a:rPr lang="en-US" sz="4400">
                <a:solidFill>
                  <a:srgbClr val="F5D328"/>
                </a:solidFill>
                <a:latin typeface="Futura" charset="0"/>
                <a:cs typeface="Futura" charset="0"/>
                <a:sym typeface="Futura" charset="0"/>
              </a:rPr>
              <a:t>For</a:t>
            </a:r>
            <a:r>
              <a:rPr lang="en-US" sz="4400">
                <a:solidFill>
                  <a:srgbClr val="FFFFFF"/>
                </a:solidFill>
                <a:latin typeface="Futura" charset="0"/>
                <a:cs typeface="Futura" charset="0"/>
                <a:sym typeface="Futura" charset="0"/>
              </a:rPr>
              <a:t> Learning</a:t>
            </a:r>
          </a:p>
        </p:txBody>
      </p:sp>
      <p:pic>
        <p:nvPicPr>
          <p:cNvPr id="35843" name="Picture 3"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4638" y="1397000"/>
            <a:ext cx="5848350" cy="551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3669140"/>
      </p:ext>
    </p:extLst>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Sydney Opera House Night Skyline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288"/>
            <a:ext cx="117348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 name="Rectangle 2"/>
          <p:cNvSpPr>
            <a:spLocks/>
          </p:cNvSpPr>
          <p:nvPr/>
        </p:nvSpPr>
        <p:spPr bwMode="auto">
          <a:xfrm>
            <a:off x="1804988" y="342900"/>
            <a:ext cx="565785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algn="l" defTabSz="317500">
              <a:lnSpc>
                <a:spcPct val="115000"/>
              </a:lnSpc>
              <a:spcBef>
                <a:spcPts val="400"/>
              </a:spcBef>
            </a:pPr>
            <a:r>
              <a:rPr lang="ja-JP" altLang="en-US" sz="6000">
                <a:solidFill>
                  <a:srgbClr val="FFFFFF"/>
                </a:solidFill>
                <a:latin typeface="SIL-Kai-Reg-Jian" charset="0"/>
                <a:cs typeface="SIL-Kai-Reg-Jian" charset="0"/>
                <a:sym typeface="SIL-Kai-Reg-Jian" charset="0"/>
              </a:rPr>
              <a:t>我来自澳大利亚</a:t>
            </a:r>
            <a:r>
              <a:rPr lang="en-US" sz="6000">
                <a:solidFill>
                  <a:srgbClr val="FFFFFF"/>
                </a:solidFill>
                <a:latin typeface="SIL-Kai-Reg-Jian" charset="0"/>
                <a:cs typeface="SIL-Kai-Reg-Jian" charset="0"/>
                <a:sym typeface="SIL-Kai-Reg-Jian" charset="0"/>
              </a:rPr>
              <a:t>.</a:t>
            </a:r>
          </a:p>
        </p:txBody>
      </p:sp>
    </p:spTree>
    <p:extLst>
      <p:ext uri="{BB962C8B-B14F-4D97-AF65-F5344CB8AC3E}">
        <p14:creationId xmlns:p14="http://schemas.microsoft.com/office/powerpoint/2010/main" val="2820097498"/>
      </p:ext>
    </p:extLst>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2025" y="1984375"/>
            <a:ext cx="6002338" cy="4905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66" name="Rectangle 2"/>
          <p:cNvSpPr>
            <a:spLocks noChangeArrowheads="1"/>
          </p:cNvSpPr>
          <p:nvPr>
            <p:ph type="title"/>
          </p:nvPr>
        </p:nvSpPr>
        <p:spPr>
          <a:xfrm>
            <a:off x="668338" y="-230188"/>
            <a:ext cx="8229600" cy="1690688"/>
          </a:xfrm>
        </p:spPr>
        <p:txBody>
          <a:bodyPr/>
          <a:lstStyle/>
          <a:p>
            <a:pPr marL="39688"/>
            <a:r>
              <a:rPr lang="en-US" sz="4800">
                <a:latin typeface="Futura" charset="0"/>
                <a:cs typeface="Futura" charset="0"/>
                <a:sym typeface="Futura" charset="0"/>
              </a:rPr>
              <a:t>Assessment </a:t>
            </a:r>
            <a:r>
              <a:rPr lang="en-US" sz="4800">
                <a:solidFill>
                  <a:srgbClr val="C82506"/>
                </a:solidFill>
                <a:latin typeface="Futura" charset="0"/>
                <a:cs typeface="Futura" charset="0"/>
                <a:sym typeface="Futura" charset="0"/>
              </a:rPr>
              <a:t>For</a:t>
            </a:r>
            <a:r>
              <a:rPr lang="en-US" sz="4800">
                <a:latin typeface="Futura" charset="0"/>
                <a:cs typeface="Futura" charset="0"/>
                <a:sym typeface="Futura" charset="0"/>
              </a:rPr>
              <a:t> Learning</a:t>
            </a:r>
          </a:p>
        </p:txBody>
      </p:sp>
      <p:sp>
        <p:nvSpPr>
          <p:cNvPr id="36867" name="AutoShape 3"/>
          <p:cNvSpPr>
            <a:spLocks/>
          </p:cNvSpPr>
          <p:nvPr/>
        </p:nvSpPr>
        <p:spPr bwMode="auto">
          <a:xfrm>
            <a:off x="342900" y="1549400"/>
            <a:ext cx="2755900" cy="1384300"/>
          </a:xfrm>
          <a:prstGeom prst="roundRect">
            <a:avLst>
              <a:gd name="adj" fmla="val 13759"/>
            </a:avLst>
          </a:prstGeom>
          <a:solidFill>
            <a:srgbClr val="FECB3E"/>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l" defTabSz="457200"/>
            <a:endParaRPr lang="en-US" sz="2400">
              <a:latin typeface="Arial" charset="0"/>
              <a:cs typeface="Arial" charset="0"/>
              <a:sym typeface="Arial" charset="0"/>
            </a:endParaRPr>
          </a:p>
        </p:txBody>
      </p:sp>
      <p:sp>
        <p:nvSpPr>
          <p:cNvPr id="36868" name="Rectangle 4"/>
          <p:cNvSpPr>
            <a:spLocks/>
          </p:cNvSpPr>
          <p:nvPr/>
        </p:nvSpPr>
        <p:spPr bwMode="auto">
          <a:xfrm>
            <a:off x="749300" y="1854200"/>
            <a:ext cx="2220913"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4800">
                <a:latin typeface="Arial" charset="0"/>
                <a:cs typeface="Arial" charset="0"/>
                <a:sym typeface="Arial" charset="0"/>
              </a:rPr>
              <a:t>1.Why?</a:t>
            </a:r>
          </a:p>
        </p:txBody>
      </p:sp>
      <p:sp>
        <p:nvSpPr>
          <p:cNvPr id="36869" name="AutoShape 5"/>
          <p:cNvSpPr>
            <a:spLocks/>
          </p:cNvSpPr>
          <p:nvPr/>
        </p:nvSpPr>
        <p:spPr bwMode="auto">
          <a:xfrm>
            <a:off x="6235700" y="1549400"/>
            <a:ext cx="2755900" cy="1384300"/>
          </a:xfrm>
          <a:prstGeom prst="roundRect">
            <a:avLst>
              <a:gd name="adj" fmla="val 13759"/>
            </a:avLst>
          </a:prstGeom>
          <a:solidFill>
            <a:srgbClr val="B1DD8C"/>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l" defTabSz="457200"/>
            <a:endParaRPr lang="en-US" sz="2400">
              <a:latin typeface="Arial" charset="0"/>
              <a:cs typeface="Arial" charset="0"/>
              <a:sym typeface="Arial" charset="0"/>
            </a:endParaRPr>
          </a:p>
        </p:txBody>
      </p:sp>
      <p:sp>
        <p:nvSpPr>
          <p:cNvPr id="36870" name="Rectangle 6"/>
          <p:cNvSpPr>
            <a:spLocks/>
          </p:cNvSpPr>
          <p:nvPr/>
        </p:nvSpPr>
        <p:spPr bwMode="auto">
          <a:xfrm>
            <a:off x="6400800" y="1854200"/>
            <a:ext cx="2424113"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4800">
                <a:latin typeface="Arial" charset="0"/>
                <a:cs typeface="Arial" charset="0"/>
                <a:sym typeface="Arial" charset="0"/>
              </a:rPr>
              <a:t>2.What?</a:t>
            </a:r>
          </a:p>
        </p:txBody>
      </p:sp>
      <p:sp>
        <p:nvSpPr>
          <p:cNvPr id="36871" name="AutoShape 7"/>
          <p:cNvSpPr>
            <a:spLocks/>
          </p:cNvSpPr>
          <p:nvPr/>
        </p:nvSpPr>
        <p:spPr bwMode="auto">
          <a:xfrm>
            <a:off x="749300" y="4318000"/>
            <a:ext cx="2755900" cy="1384300"/>
          </a:xfrm>
          <a:prstGeom prst="roundRect">
            <a:avLst>
              <a:gd name="adj" fmla="val 13759"/>
            </a:avLst>
          </a:prstGeom>
          <a:solidFill>
            <a:srgbClr val="D357FE"/>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l" defTabSz="457200"/>
            <a:endParaRPr lang="en-US" sz="2400">
              <a:latin typeface="Arial" charset="0"/>
              <a:cs typeface="Arial" charset="0"/>
              <a:sym typeface="Arial" charset="0"/>
            </a:endParaRPr>
          </a:p>
        </p:txBody>
      </p:sp>
      <p:sp>
        <p:nvSpPr>
          <p:cNvPr id="36872" name="Rectangle 8"/>
          <p:cNvSpPr>
            <a:spLocks/>
          </p:cNvSpPr>
          <p:nvPr/>
        </p:nvSpPr>
        <p:spPr bwMode="auto">
          <a:xfrm>
            <a:off x="838200" y="4622800"/>
            <a:ext cx="2593975"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4800">
                <a:latin typeface="Arial" charset="0"/>
                <a:cs typeface="Arial" charset="0"/>
                <a:sym typeface="Arial" charset="0"/>
              </a:rPr>
              <a:t>3.When?</a:t>
            </a:r>
          </a:p>
        </p:txBody>
      </p:sp>
      <p:sp>
        <p:nvSpPr>
          <p:cNvPr id="36873" name="AutoShape 9"/>
          <p:cNvSpPr>
            <a:spLocks/>
          </p:cNvSpPr>
          <p:nvPr/>
        </p:nvSpPr>
        <p:spPr bwMode="auto">
          <a:xfrm>
            <a:off x="6083300" y="4432300"/>
            <a:ext cx="2755900" cy="1384300"/>
          </a:xfrm>
          <a:prstGeom prst="roundRect">
            <a:avLst>
              <a:gd name="adj" fmla="val 13759"/>
            </a:avLst>
          </a:prstGeom>
          <a:solidFill>
            <a:srgbClr val="53D5FD"/>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l" defTabSz="457200"/>
            <a:endParaRPr lang="en-US" sz="2400">
              <a:latin typeface="Arial" charset="0"/>
              <a:cs typeface="Arial" charset="0"/>
              <a:sym typeface="Arial" charset="0"/>
            </a:endParaRPr>
          </a:p>
        </p:txBody>
      </p:sp>
      <p:sp>
        <p:nvSpPr>
          <p:cNvPr id="36874" name="Rectangle 10"/>
          <p:cNvSpPr>
            <a:spLocks/>
          </p:cNvSpPr>
          <p:nvPr/>
        </p:nvSpPr>
        <p:spPr bwMode="auto">
          <a:xfrm>
            <a:off x="6502400" y="4737100"/>
            <a:ext cx="2220913"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4800">
                <a:latin typeface="Arial" charset="0"/>
                <a:cs typeface="Arial" charset="0"/>
                <a:sym typeface="Arial" charset="0"/>
              </a:rPr>
              <a:t>4.How?</a:t>
            </a:r>
          </a:p>
        </p:txBody>
      </p:sp>
    </p:spTree>
    <p:extLst>
      <p:ext uri="{BB962C8B-B14F-4D97-AF65-F5344CB8AC3E}">
        <p14:creationId xmlns:p14="http://schemas.microsoft.com/office/powerpoint/2010/main" val="4282534142"/>
      </p:ext>
    </p:extLst>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1966913"/>
            <a:ext cx="6002338" cy="4905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0" name="Rectangle 2"/>
          <p:cNvSpPr>
            <a:spLocks noChangeArrowheads="1"/>
          </p:cNvSpPr>
          <p:nvPr>
            <p:ph type="title"/>
          </p:nvPr>
        </p:nvSpPr>
        <p:spPr>
          <a:xfrm>
            <a:off x="523875" y="-406400"/>
            <a:ext cx="8229600" cy="1692275"/>
          </a:xfrm>
        </p:spPr>
        <p:txBody>
          <a:bodyPr/>
          <a:lstStyle/>
          <a:p>
            <a:pPr marL="39688"/>
            <a:r>
              <a:rPr lang="en-US" sz="4800">
                <a:latin typeface="Futura" charset="0"/>
                <a:cs typeface="Futura" charset="0"/>
                <a:sym typeface="Futura" charset="0"/>
              </a:rPr>
              <a:t>Assessment </a:t>
            </a:r>
            <a:r>
              <a:rPr lang="en-US" sz="4800">
                <a:solidFill>
                  <a:srgbClr val="C82506"/>
                </a:solidFill>
                <a:latin typeface="Futura" charset="0"/>
                <a:cs typeface="Futura" charset="0"/>
                <a:sym typeface="Futura" charset="0"/>
              </a:rPr>
              <a:t>For</a:t>
            </a:r>
            <a:r>
              <a:rPr lang="en-US" sz="4800">
                <a:latin typeface="Futura" charset="0"/>
                <a:cs typeface="Futura" charset="0"/>
                <a:sym typeface="Futura" charset="0"/>
              </a:rPr>
              <a:t> Learning</a:t>
            </a:r>
          </a:p>
        </p:txBody>
      </p:sp>
      <p:sp>
        <p:nvSpPr>
          <p:cNvPr id="37891" name="AutoShape 3"/>
          <p:cNvSpPr>
            <a:spLocks/>
          </p:cNvSpPr>
          <p:nvPr/>
        </p:nvSpPr>
        <p:spPr bwMode="auto">
          <a:xfrm>
            <a:off x="5778500" y="1581150"/>
            <a:ext cx="2755900" cy="1384300"/>
          </a:xfrm>
          <a:prstGeom prst="roundRect">
            <a:avLst>
              <a:gd name="adj" fmla="val 13759"/>
            </a:avLst>
          </a:prstGeom>
          <a:solidFill>
            <a:srgbClr val="51A8F9"/>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l" defTabSz="457200"/>
            <a:endParaRPr lang="en-US" sz="2400">
              <a:latin typeface="Arial" charset="0"/>
              <a:cs typeface="Arial" charset="0"/>
              <a:sym typeface="Arial" charset="0"/>
            </a:endParaRPr>
          </a:p>
        </p:txBody>
      </p:sp>
      <p:sp>
        <p:nvSpPr>
          <p:cNvPr id="37892" name="Rectangle 4"/>
          <p:cNvSpPr>
            <a:spLocks/>
          </p:cNvSpPr>
          <p:nvPr/>
        </p:nvSpPr>
        <p:spPr bwMode="auto">
          <a:xfrm>
            <a:off x="6146800" y="1854200"/>
            <a:ext cx="2424113"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4800">
                <a:solidFill>
                  <a:srgbClr val="FFFFFF"/>
                </a:solidFill>
                <a:latin typeface="Arial" charset="0"/>
                <a:cs typeface="Arial" charset="0"/>
                <a:sym typeface="Arial" charset="0"/>
              </a:rPr>
              <a:t>What?</a:t>
            </a:r>
          </a:p>
        </p:txBody>
      </p:sp>
    </p:spTree>
    <p:extLst>
      <p:ext uri="{BB962C8B-B14F-4D97-AF65-F5344CB8AC3E}">
        <p14:creationId xmlns:p14="http://schemas.microsoft.com/office/powerpoint/2010/main" val="4043639582"/>
      </p:ext>
    </p:extLst>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ph type="ctrTitle"/>
          </p:nvPr>
        </p:nvSpPr>
        <p:spPr>
          <a:xfrm>
            <a:off x="568325" y="-9525"/>
            <a:ext cx="8228013" cy="746125"/>
          </a:xfrm>
        </p:spPr>
        <p:txBody>
          <a:bodyPr>
            <a:normAutofit fontScale="90000"/>
          </a:bodyPr>
          <a:lstStyle/>
          <a:p>
            <a:r>
              <a:rPr lang="en-US" sz="3700">
                <a:latin typeface="Futura" charset="0"/>
                <a:cs typeface="Futura" charset="0"/>
                <a:sym typeface="Futura" charset="0"/>
              </a:rPr>
              <a:t>The goal is to make a delicious soup.</a:t>
            </a:r>
          </a:p>
        </p:txBody>
      </p:sp>
      <p:pic>
        <p:nvPicPr>
          <p:cNvPr id="38914" name="Picture 2" descr="Make-Kale-and-Chickpea-Soup-Fin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2413" cy="609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4215495"/>
      </p:ext>
    </p:extLst>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942975"/>
            <a:ext cx="9028113" cy="602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38" name="Rectangle 2"/>
          <p:cNvSpPr>
            <a:spLocks noChangeArrowheads="1"/>
          </p:cNvSpPr>
          <p:nvPr>
            <p:ph type="ctrTitle"/>
          </p:nvPr>
        </p:nvSpPr>
        <p:spPr>
          <a:xfrm>
            <a:off x="568325" y="-9525"/>
            <a:ext cx="8228013" cy="746125"/>
          </a:xfrm>
        </p:spPr>
        <p:txBody>
          <a:bodyPr/>
          <a:lstStyle/>
          <a:p>
            <a:r>
              <a:rPr lang="en-US" sz="3700">
                <a:latin typeface="Futura" charset="0"/>
                <a:cs typeface="Futura" charset="0"/>
                <a:sym typeface="Futura" charset="0"/>
              </a:rPr>
              <a:t>Martin Yan will judge my soup.</a:t>
            </a:r>
          </a:p>
        </p:txBody>
      </p:sp>
    </p:spTree>
    <p:extLst>
      <p:ext uri="{BB962C8B-B14F-4D97-AF65-F5344CB8AC3E}">
        <p14:creationId xmlns:p14="http://schemas.microsoft.com/office/powerpoint/2010/main" val="3837397297"/>
      </p:ext>
    </p:extLst>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Screen Shot 2015-11-01 at 8.03.1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 y="1246188"/>
            <a:ext cx="8945563" cy="504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2" name="Rectangle 2"/>
          <p:cNvSpPr>
            <a:spLocks noChangeArrowheads="1"/>
          </p:cNvSpPr>
          <p:nvPr>
            <p:ph type="ctrTitle"/>
          </p:nvPr>
        </p:nvSpPr>
        <p:spPr>
          <a:xfrm>
            <a:off x="457200" y="227013"/>
            <a:ext cx="8228013" cy="747712"/>
          </a:xfrm>
        </p:spPr>
        <p:txBody>
          <a:bodyPr/>
          <a:lstStyle/>
          <a:p>
            <a:r>
              <a:rPr lang="en-US" sz="3700">
                <a:latin typeface="Futura" charset="0"/>
                <a:cs typeface="Futura" charset="0"/>
                <a:sym typeface="Futura" charset="0"/>
              </a:rPr>
              <a:t>I learn how to make soup.</a:t>
            </a:r>
          </a:p>
        </p:txBody>
      </p:sp>
    </p:spTree>
    <p:extLst>
      <p:ext uri="{BB962C8B-B14F-4D97-AF65-F5344CB8AC3E}">
        <p14:creationId xmlns:p14="http://schemas.microsoft.com/office/powerpoint/2010/main" val="393741321"/>
      </p:ext>
    </p:extLst>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8270780_600x3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292225"/>
            <a:ext cx="9388476" cy="529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986" name="Rectangle 2"/>
          <p:cNvSpPr>
            <a:spLocks/>
          </p:cNvSpPr>
          <p:nvPr/>
        </p:nvSpPr>
        <p:spPr bwMode="auto">
          <a:xfrm>
            <a:off x="604838" y="271463"/>
            <a:ext cx="7932737"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3500"/>
              <a:t>Fail! It tasted bland and was not good at all!</a:t>
            </a:r>
          </a:p>
        </p:txBody>
      </p:sp>
      <p:sp>
        <p:nvSpPr>
          <p:cNvPr id="41987" name="AutoShape 3"/>
          <p:cNvSpPr>
            <a:spLocks/>
          </p:cNvSpPr>
          <p:nvPr/>
        </p:nvSpPr>
        <p:spPr bwMode="auto">
          <a:xfrm>
            <a:off x="5334000" y="1169988"/>
            <a:ext cx="2514600" cy="1501775"/>
          </a:xfrm>
          <a:prstGeom prst="wedgeEllipseCallout">
            <a:avLst>
              <a:gd name="adj1" fmla="val -49384"/>
              <a:gd name="adj2" fmla="val 66495"/>
            </a:avLst>
          </a:prstGeom>
          <a:solidFill>
            <a:srgbClr val="F5D328"/>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sz="2600">
              <a:solidFill>
                <a:srgbClr val="FFFFFF"/>
              </a:solidFill>
              <a:effectLst>
                <a:outerShdw blurRad="38100" dist="38100" dir="2700000" algn="tl">
                  <a:srgbClr val="000000"/>
                </a:outerShdw>
              </a:effectLst>
            </a:endParaRPr>
          </a:p>
        </p:txBody>
      </p:sp>
      <p:sp>
        <p:nvSpPr>
          <p:cNvPr id="41988" name="Rectangle 4"/>
          <p:cNvSpPr>
            <a:spLocks/>
          </p:cNvSpPr>
          <p:nvPr/>
        </p:nvSpPr>
        <p:spPr bwMode="auto">
          <a:xfrm>
            <a:off x="5443538" y="1622425"/>
            <a:ext cx="251301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a:t>I give you a D!</a:t>
            </a:r>
          </a:p>
        </p:txBody>
      </p:sp>
    </p:spTree>
    <p:extLst>
      <p:ext uri="{BB962C8B-B14F-4D97-AF65-F5344CB8AC3E}">
        <p14:creationId xmlns:p14="http://schemas.microsoft.com/office/powerpoint/2010/main" val="323735156"/>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p:cNvSpPr>
          <p:nvPr/>
        </p:nvSpPr>
        <p:spPr bwMode="auto">
          <a:xfrm>
            <a:off x="-38100" y="-80963"/>
            <a:ext cx="9399588" cy="7185026"/>
          </a:xfrm>
          <a:prstGeom prst="rect">
            <a:avLst/>
          </a:prstGeom>
          <a:solidFill>
            <a:srgbClr val="C82506"/>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sz="2600">
              <a:solidFill>
                <a:srgbClr val="FFFFFF"/>
              </a:solidFill>
              <a:effectLst>
                <a:outerShdw blurRad="38100" dist="38100" dir="2700000" algn="tl">
                  <a:srgbClr val="000000"/>
                </a:outerShdw>
              </a:effectLst>
            </a:endParaRPr>
          </a:p>
        </p:txBody>
      </p:sp>
      <p:sp>
        <p:nvSpPr>
          <p:cNvPr id="44034" name="Rectangle 2"/>
          <p:cNvSpPr>
            <a:spLocks noChangeArrowheads="1"/>
          </p:cNvSpPr>
          <p:nvPr>
            <p:ph type="ctrTitle"/>
          </p:nvPr>
        </p:nvSpPr>
        <p:spPr>
          <a:xfrm>
            <a:off x="457200" y="2386013"/>
            <a:ext cx="8228013" cy="1509712"/>
          </a:xfrm>
        </p:spPr>
        <p:txBody>
          <a:bodyPr/>
          <a:lstStyle/>
          <a:p>
            <a:r>
              <a:rPr lang="en-US">
                <a:solidFill>
                  <a:srgbClr val="FFFFFF"/>
                </a:solidFill>
                <a:latin typeface="Futura" charset="0"/>
                <a:cs typeface="Futura" charset="0"/>
                <a:sym typeface="Futura" charset="0"/>
              </a:rPr>
              <a:t>Assessment For Learning</a:t>
            </a:r>
          </a:p>
        </p:txBody>
      </p:sp>
    </p:spTree>
    <p:extLst>
      <p:ext uri="{BB962C8B-B14F-4D97-AF65-F5344CB8AC3E}">
        <p14:creationId xmlns:p14="http://schemas.microsoft.com/office/powerpoint/2010/main" val="3878346575"/>
      </p:ext>
    </p:extLst>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ph type="ctrTitle"/>
          </p:nvPr>
        </p:nvSpPr>
        <p:spPr>
          <a:xfrm>
            <a:off x="568325" y="-9525"/>
            <a:ext cx="8228013" cy="746125"/>
          </a:xfrm>
        </p:spPr>
        <p:txBody>
          <a:bodyPr>
            <a:normAutofit fontScale="90000"/>
          </a:bodyPr>
          <a:lstStyle/>
          <a:p>
            <a:r>
              <a:rPr lang="en-US" sz="3700">
                <a:latin typeface="Futura" charset="0"/>
                <a:cs typeface="Futura" charset="0"/>
                <a:sym typeface="Futura" charset="0"/>
              </a:rPr>
              <a:t>The goal is to make a delicious soup.</a:t>
            </a:r>
          </a:p>
        </p:txBody>
      </p:sp>
      <p:pic>
        <p:nvPicPr>
          <p:cNvPr id="45058" name="Picture 2" descr="Make-Kale-and-Chickpea-Soup-Fin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2413" cy="609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65699"/>
      </p:ext>
    </p:extLst>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Oval 1" descr="tile_paper_medgray.jpeg"/>
          <p:cNvSpPr>
            <a:spLocks/>
          </p:cNvSpPr>
          <p:nvPr/>
        </p:nvSpPr>
        <p:spPr bwMode="auto">
          <a:xfrm>
            <a:off x="5199063" y="166688"/>
            <a:ext cx="3692525" cy="2020887"/>
          </a:xfrm>
          <a:prstGeom prst="ellipse">
            <a:avLst/>
          </a:prstGeom>
          <a:blipFill dpi="0" rotWithShape="0">
            <a:blip r:embed="rId2"/>
            <a:srcRect/>
            <a:tile tx="0" ty="0" sx="100000" sy="100000" flip="none" algn="tl"/>
          </a:blip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pic>
        <p:nvPicPr>
          <p:cNvPr id="46082" name="Picture 2"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75" y="698500"/>
            <a:ext cx="3784600" cy="252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3" name="Rectangle 3"/>
          <p:cNvSpPr>
            <a:spLocks noChangeArrowheads="1"/>
          </p:cNvSpPr>
          <p:nvPr>
            <p:ph type="ctrTitle"/>
          </p:nvPr>
        </p:nvSpPr>
        <p:spPr>
          <a:xfrm>
            <a:off x="55563" y="26988"/>
            <a:ext cx="4487862" cy="746125"/>
          </a:xfrm>
        </p:spPr>
        <p:txBody>
          <a:bodyPr>
            <a:normAutofit fontScale="90000"/>
          </a:bodyPr>
          <a:lstStyle/>
          <a:p>
            <a:r>
              <a:rPr lang="en-US" sz="2400">
                <a:latin typeface="Futura" charset="0"/>
                <a:cs typeface="Futura" charset="0"/>
                <a:sym typeface="Futura" charset="0"/>
              </a:rPr>
              <a:t>Martin Yan will judge my soup.</a:t>
            </a:r>
          </a:p>
        </p:txBody>
      </p:sp>
      <p:pic>
        <p:nvPicPr>
          <p:cNvPr id="46084" name="Picture 4" descr="pasted-image.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238" y="4065588"/>
            <a:ext cx="4100512" cy="3990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5" name="Rectangle 5"/>
          <p:cNvSpPr>
            <a:spLocks/>
          </p:cNvSpPr>
          <p:nvPr/>
        </p:nvSpPr>
        <p:spPr bwMode="auto">
          <a:xfrm>
            <a:off x="0" y="3421063"/>
            <a:ext cx="4849813" cy="74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8100" defTabSz="457200"/>
            <a:r>
              <a:rPr lang="en-US" sz="2600">
                <a:latin typeface="Futura" charset="0"/>
                <a:cs typeface="Futura" charset="0"/>
                <a:sym typeface="Futura" charset="0"/>
              </a:rPr>
              <a:t>Peers will judge my soup.</a:t>
            </a:r>
          </a:p>
        </p:txBody>
      </p:sp>
      <p:pic>
        <p:nvPicPr>
          <p:cNvPr id="46086" name="Picture 6" descr="boy-making-broccoli_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1325" y="3313113"/>
            <a:ext cx="3468688" cy="346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7" name="Rectangle 7"/>
          <p:cNvSpPr>
            <a:spLocks/>
          </p:cNvSpPr>
          <p:nvPr/>
        </p:nvSpPr>
        <p:spPr bwMode="auto">
          <a:xfrm>
            <a:off x="5686425" y="2576513"/>
            <a:ext cx="3136900"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8100" defTabSz="457200"/>
            <a:r>
              <a:rPr lang="en-US" sz="2400">
                <a:latin typeface="Futura" charset="0"/>
                <a:cs typeface="Futura" charset="0"/>
                <a:sym typeface="Futura" charset="0"/>
              </a:rPr>
              <a:t>I will judge my soup.</a:t>
            </a:r>
          </a:p>
        </p:txBody>
      </p:sp>
      <p:sp>
        <p:nvSpPr>
          <p:cNvPr id="46088" name="Rectangle 8"/>
          <p:cNvSpPr>
            <a:spLocks/>
          </p:cNvSpPr>
          <p:nvPr/>
        </p:nvSpPr>
        <p:spPr bwMode="auto">
          <a:xfrm>
            <a:off x="5476875" y="427038"/>
            <a:ext cx="3136900" cy="150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a:solidFill>
                  <a:srgbClr val="FFFFFF"/>
                </a:solidFill>
                <a:latin typeface="Futura" charset="0"/>
                <a:cs typeface="Futura" charset="0"/>
                <a:sym typeface="Futura" charset="0"/>
              </a:rPr>
              <a:t>Who will assess my ability</a:t>
            </a:r>
          </a:p>
          <a:p>
            <a:r>
              <a:rPr lang="en-US">
                <a:solidFill>
                  <a:srgbClr val="FFFFFF"/>
                </a:solidFill>
                <a:latin typeface="Futura" charset="0"/>
                <a:cs typeface="Futura" charset="0"/>
                <a:sym typeface="Futura" charset="0"/>
              </a:rPr>
              <a:t>to make soup?</a:t>
            </a:r>
          </a:p>
        </p:txBody>
      </p:sp>
    </p:spTree>
    <p:extLst>
      <p:ext uri="{BB962C8B-B14F-4D97-AF65-F5344CB8AC3E}">
        <p14:creationId xmlns:p14="http://schemas.microsoft.com/office/powerpoint/2010/main" val="2606549144"/>
      </p:ext>
    </p:extLst>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Screen Shot 2015-11-01 at 8.03.1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46163"/>
            <a:ext cx="8943975" cy="504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6" name="Rectangle 2"/>
          <p:cNvSpPr>
            <a:spLocks noChangeArrowheads="1"/>
          </p:cNvSpPr>
          <p:nvPr>
            <p:ph type="ctrTitle"/>
          </p:nvPr>
        </p:nvSpPr>
        <p:spPr>
          <a:xfrm>
            <a:off x="457200" y="139700"/>
            <a:ext cx="8228013" cy="746125"/>
          </a:xfrm>
        </p:spPr>
        <p:txBody>
          <a:bodyPr/>
          <a:lstStyle/>
          <a:p>
            <a:r>
              <a:rPr lang="en-US" sz="3700">
                <a:latin typeface="Futura" charset="0"/>
                <a:cs typeface="Futura" charset="0"/>
                <a:sym typeface="Futura" charset="0"/>
              </a:rPr>
              <a:t>I learn how to make soup.</a:t>
            </a:r>
          </a:p>
        </p:txBody>
      </p:sp>
    </p:spTree>
    <p:extLst>
      <p:ext uri="{BB962C8B-B14F-4D97-AF65-F5344CB8AC3E}">
        <p14:creationId xmlns:p14="http://schemas.microsoft.com/office/powerpoint/2010/main" val="2275588683"/>
      </p:ext>
    </p:extLst>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8075" y="-7938"/>
            <a:ext cx="13900150" cy="6950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4" name="Rectangle 2"/>
          <p:cNvSpPr>
            <a:spLocks/>
          </p:cNvSpPr>
          <p:nvPr/>
        </p:nvSpPr>
        <p:spPr bwMode="auto">
          <a:xfrm>
            <a:off x="2216150" y="133350"/>
            <a:ext cx="54483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algn="l" defTabSz="317500">
              <a:lnSpc>
                <a:spcPct val="115000"/>
              </a:lnSpc>
              <a:spcBef>
                <a:spcPts val="400"/>
              </a:spcBef>
            </a:pPr>
            <a:r>
              <a:rPr lang="ja-JP" altLang="en-US" sz="6000">
                <a:latin typeface="SIL-Kai-Reg-Jian" charset="0"/>
                <a:cs typeface="SIL-Kai-Reg-Jian" charset="0"/>
                <a:sym typeface="SIL-Kai-Reg-Jian" charset="0"/>
              </a:rPr>
              <a:t>目前住在美国。</a:t>
            </a:r>
            <a:endParaRPr lang="en-US" sz="6000">
              <a:latin typeface="SIL-Kai-Reg-Jian" charset="0"/>
              <a:cs typeface="SIL-Kai-Reg-Jian" charset="0"/>
              <a:sym typeface="SIL-Kai-Reg-Jian" charset="0"/>
            </a:endParaRPr>
          </a:p>
        </p:txBody>
      </p:sp>
    </p:spTree>
    <p:extLst>
      <p:ext uri="{BB962C8B-B14F-4D97-AF65-F5344CB8AC3E}">
        <p14:creationId xmlns:p14="http://schemas.microsoft.com/office/powerpoint/2010/main" val="3716312036"/>
      </p:ext>
    </p:extLst>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Pumpkin-Soup-tas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888" y="2170113"/>
            <a:ext cx="5626100" cy="4219575"/>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pic>
      <p:pic>
        <p:nvPicPr>
          <p:cNvPr id="48130" name="Picture 2" descr="pumpkin-soup-measuring-buttermil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1100" y="4757738"/>
            <a:ext cx="2568575" cy="192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1" name="Picture 3" descr="black-pepper.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7613" y="2622550"/>
            <a:ext cx="2495550" cy="192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8132" name="Picture 4" descr="half-small-onion-chopped.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8250" y="484188"/>
            <a:ext cx="2455863" cy="189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3" name="Rectangle 5"/>
          <p:cNvSpPr>
            <a:spLocks noChangeArrowheads="1"/>
          </p:cNvSpPr>
          <p:nvPr>
            <p:ph type="subTitle" sz="half" idx="1"/>
          </p:nvPr>
        </p:nvSpPr>
        <p:spPr>
          <a:xfrm>
            <a:off x="-149225" y="255588"/>
            <a:ext cx="8228013" cy="2541587"/>
          </a:xfrm>
        </p:spPr>
        <p:txBody>
          <a:bodyPr/>
          <a:lstStyle/>
          <a:p>
            <a:pPr algn="l">
              <a:lnSpc>
                <a:spcPts val="13400"/>
              </a:lnSpc>
              <a:spcBef>
                <a:spcPct val="0"/>
              </a:spcBef>
              <a:buClrTx/>
              <a:buFontTx/>
              <a:buNone/>
            </a:pPr>
            <a:r>
              <a:rPr lang="en-US" sz="1200" b="1">
                <a:solidFill>
                  <a:srgbClr val="FF8647"/>
                </a:solidFill>
                <a:latin typeface="Futura" charset="0"/>
                <a:cs typeface="Futura" charset="0"/>
                <a:sym typeface="Futura" charset="0"/>
              </a:rPr>
              <a:t> </a:t>
            </a:r>
            <a:r>
              <a:rPr lang="en-US" sz="9600" b="1">
                <a:solidFill>
                  <a:srgbClr val="FF8647"/>
                </a:solidFill>
                <a:latin typeface="Futura" charset="0"/>
                <a:cs typeface="Futura" charset="0"/>
                <a:sym typeface="Futura" charset="0"/>
              </a:rPr>
              <a:t>feedback</a:t>
            </a:r>
            <a:r>
              <a:rPr lang="en-US" sz="1200" b="1">
                <a:latin typeface="Futura" charset="0"/>
                <a:cs typeface="Futura" charset="0"/>
                <a:sym typeface="Futura" charset="0"/>
              </a:rPr>
              <a:t> </a:t>
            </a:r>
          </a:p>
          <a:p>
            <a:pPr algn="l">
              <a:lnSpc>
                <a:spcPts val="4400"/>
              </a:lnSpc>
              <a:spcBef>
                <a:spcPct val="0"/>
              </a:spcBef>
              <a:buClrTx/>
              <a:buFontTx/>
              <a:buNone/>
            </a:pPr>
            <a:r>
              <a:rPr lang="en-US" sz="2100" b="1">
                <a:latin typeface="Futura" charset="0"/>
                <a:cs typeface="Futura" charset="0"/>
                <a:sym typeface="Futura" charset="0"/>
              </a:rPr>
              <a:t>moves the learner forward to the Goal</a:t>
            </a:r>
          </a:p>
        </p:txBody>
      </p:sp>
    </p:spTree>
    <p:extLst>
      <p:ext uri="{BB962C8B-B14F-4D97-AF65-F5344CB8AC3E}">
        <p14:creationId xmlns:p14="http://schemas.microsoft.com/office/powerpoint/2010/main" val="2263712848"/>
      </p:ext>
    </p:extLst>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ph type="title"/>
          </p:nvPr>
        </p:nvSpPr>
        <p:spPr>
          <a:xfrm>
            <a:off x="457200" y="0"/>
            <a:ext cx="8229600" cy="1692275"/>
          </a:xfrm>
        </p:spPr>
        <p:txBody>
          <a:bodyPr/>
          <a:lstStyle/>
          <a:p>
            <a:pPr marL="39688"/>
            <a:endParaRPr lang="en-US" sz="3200"/>
          </a:p>
        </p:txBody>
      </p:sp>
      <p:sp>
        <p:nvSpPr>
          <p:cNvPr id="49154" name="Rectangle 2"/>
          <p:cNvSpPr>
            <a:spLocks noChangeArrowheads="1"/>
          </p:cNvSpPr>
          <p:nvPr>
            <p:ph type="body" idx="1"/>
          </p:nvPr>
        </p:nvSpPr>
        <p:spPr>
          <a:xfrm>
            <a:off x="457200" y="1600200"/>
            <a:ext cx="8229600" cy="5257800"/>
          </a:xfrm>
        </p:spPr>
        <p:txBody>
          <a:bodyPr/>
          <a:lstStyle/>
          <a:p>
            <a:pPr marL="382588">
              <a:spcBef>
                <a:spcPts val="700"/>
              </a:spcBef>
              <a:buFont typeface="Arial" charset="0"/>
              <a:buChar char="•"/>
            </a:pPr>
            <a:endParaRPr lang="en-US"/>
          </a:p>
        </p:txBody>
      </p:sp>
      <p:pic>
        <p:nvPicPr>
          <p:cNvPr id="49155" name="Picture 3" descr="article-2165162-13CCBD7B000005DC-410_634x4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60338"/>
            <a:ext cx="10134601" cy="7178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5476498"/>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ph type="title"/>
          </p:nvPr>
        </p:nvSpPr>
        <p:spPr>
          <a:xfrm>
            <a:off x="457200" y="0"/>
            <a:ext cx="8229600" cy="1692275"/>
          </a:xfrm>
        </p:spPr>
        <p:txBody>
          <a:bodyPr/>
          <a:lstStyle/>
          <a:p>
            <a:pPr marL="39688"/>
            <a:endParaRPr lang="en-US" sz="3200"/>
          </a:p>
        </p:txBody>
      </p:sp>
      <p:sp>
        <p:nvSpPr>
          <p:cNvPr id="50178" name="Rectangle 2"/>
          <p:cNvSpPr>
            <a:spLocks noChangeArrowheads="1"/>
          </p:cNvSpPr>
          <p:nvPr>
            <p:ph type="body" idx="1"/>
          </p:nvPr>
        </p:nvSpPr>
        <p:spPr>
          <a:xfrm>
            <a:off x="457200" y="1600200"/>
            <a:ext cx="8229600" cy="5257800"/>
          </a:xfrm>
        </p:spPr>
        <p:txBody>
          <a:bodyPr/>
          <a:lstStyle/>
          <a:p>
            <a:pPr marL="382588">
              <a:spcBef>
                <a:spcPts val="700"/>
              </a:spcBef>
              <a:buFont typeface="Arial" charset="0"/>
              <a:buChar char="•"/>
            </a:pPr>
            <a:endParaRPr lang="en-US"/>
          </a:p>
        </p:txBody>
      </p:sp>
      <p:pic>
        <p:nvPicPr>
          <p:cNvPr id="50179" name="Picture 3" descr="after-cooking-martin-yan-enjoys-the-delicious-and-nutritious-dish-1409964-bta-bl13122012-can-cook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137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5474770"/>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Oval 1"/>
          <p:cNvSpPr>
            <a:spLocks/>
          </p:cNvSpPr>
          <p:nvPr/>
        </p:nvSpPr>
        <p:spPr bwMode="auto">
          <a:xfrm>
            <a:off x="6954838" y="804863"/>
            <a:ext cx="1428750" cy="1419225"/>
          </a:xfrm>
          <a:prstGeom prst="ellipse">
            <a:avLst/>
          </a:prstGeom>
          <a:solidFill>
            <a:srgbClr val="C82506"/>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sz="2600">
              <a:solidFill>
                <a:srgbClr val="FFFFFF"/>
              </a:solidFill>
              <a:effectLst>
                <a:outerShdw blurRad="38100" dist="38100" dir="2700000" algn="tl">
                  <a:srgbClr val="000000"/>
                </a:outerShdw>
              </a:effectLst>
            </a:endParaRPr>
          </a:p>
        </p:txBody>
      </p:sp>
      <p:pic>
        <p:nvPicPr>
          <p:cNvPr id="51202" name="Picture 2" descr="Pumpkin-Soup-tas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3988" y="5284788"/>
            <a:ext cx="1339850"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3" name="Picture 3" descr="article-2165162-13CCBD7B000005DC-410_634x4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9588" y="3963988"/>
            <a:ext cx="1338262"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4" name="Picture 4" descr="after-cooking-martin-yan-enjoys-the-delicious-and-nutritious-dish-1409964-bta-bl13122012-can-cook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5838" y="2511425"/>
            <a:ext cx="774700" cy="116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05" name="Rectangle 5"/>
          <p:cNvSpPr>
            <a:spLocks noChangeArrowheads="1"/>
          </p:cNvSpPr>
          <p:nvPr>
            <p:ph type="body" sz="quarter" idx="1"/>
          </p:nvPr>
        </p:nvSpPr>
        <p:spPr>
          <a:xfrm>
            <a:off x="4013200" y="5580063"/>
            <a:ext cx="1676400" cy="414337"/>
          </a:xfrm>
        </p:spPr>
        <p:txBody>
          <a:bodyPr/>
          <a:lstStyle/>
          <a:p>
            <a:pPr marL="0" indent="0">
              <a:lnSpc>
                <a:spcPts val="3900"/>
              </a:lnSpc>
              <a:spcBef>
                <a:spcPct val="0"/>
              </a:spcBef>
              <a:buClrTx/>
              <a:buFontTx/>
              <a:buNone/>
            </a:pPr>
            <a:r>
              <a:rPr lang="en-US" sz="1700" b="1">
                <a:latin typeface="Futura" charset="0"/>
                <a:cs typeface="Futura" charset="0"/>
                <a:sym typeface="Futura" charset="0"/>
              </a:rPr>
              <a:t> feedback </a:t>
            </a:r>
          </a:p>
        </p:txBody>
      </p:sp>
      <p:sp>
        <p:nvSpPr>
          <p:cNvPr id="51206" name="Rectangle 6"/>
          <p:cNvSpPr>
            <a:spLocks/>
          </p:cNvSpPr>
          <p:nvPr/>
        </p:nvSpPr>
        <p:spPr bwMode="auto">
          <a:xfrm>
            <a:off x="5616575" y="4330700"/>
            <a:ext cx="1674813"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lstStyle/>
          <a:p>
            <a:pPr algn="l" defTabSz="457200">
              <a:lnSpc>
                <a:spcPts val="3900"/>
              </a:lnSpc>
            </a:pPr>
            <a:r>
              <a:rPr lang="en-US" sz="1700" b="1">
                <a:latin typeface="Futura" charset="0"/>
                <a:cs typeface="Futura" charset="0"/>
                <a:sym typeface="Futura" charset="0"/>
              </a:rPr>
              <a:t> feedback </a:t>
            </a:r>
          </a:p>
        </p:txBody>
      </p:sp>
      <p:sp>
        <p:nvSpPr>
          <p:cNvPr id="51207" name="Rectangle 7"/>
          <p:cNvSpPr>
            <a:spLocks/>
          </p:cNvSpPr>
          <p:nvPr/>
        </p:nvSpPr>
        <p:spPr bwMode="auto">
          <a:xfrm>
            <a:off x="6731000" y="2886075"/>
            <a:ext cx="1674813"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lstStyle/>
          <a:p>
            <a:pPr algn="l" defTabSz="457200">
              <a:lnSpc>
                <a:spcPts val="3900"/>
              </a:lnSpc>
            </a:pPr>
            <a:r>
              <a:rPr lang="en-US" sz="1700" b="1">
                <a:latin typeface="Futura" charset="0"/>
                <a:cs typeface="Futura" charset="0"/>
                <a:sym typeface="Futura" charset="0"/>
              </a:rPr>
              <a:t> feedback </a:t>
            </a:r>
          </a:p>
        </p:txBody>
      </p:sp>
      <p:sp>
        <p:nvSpPr>
          <p:cNvPr id="51208" name="AutoShape 8"/>
          <p:cNvSpPr>
            <a:spLocks/>
          </p:cNvSpPr>
          <p:nvPr/>
        </p:nvSpPr>
        <p:spPr bwMode="auto">
          <a:xfrm>
            <a:off x="4333875" y="1084263"/>
            <a:ext cx="1651000" cy="1336675"/>
          </a:xfrm>
          <a:prstGeom prst="wedgeEllipseCallout">
            <a:avLst>
              <a:gd name="adj1" fmla="val 43806"/>
              <a:gd name="adj2" fmla="val 54676"/>
            </a:avLst>
          </a:prstGeom>
          <a:noFill/>
          <a:ln w="12700" cap="flat" cmpd="sng">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
        <p:nvSpPr>
          <p:cNvPr id="51209" name="AutoShape 9"/>
          <p:cNvSpPr>
            <a:spLocks/>
          </p:cNvSpPr>
          <p:nvPr/>
        </p:nvSpPr>
        <p:spPr bwMode="auto">
          <a:xfrm>
            <a:off x="2538413" y="2625725"/>
            <a:ext cx="1651000" cy="1336675"/>
          </a:xfrm>
          <a:prstGeom prst="wedgeEllipseCallout">
            <a:avLst>
              <a:gd name="adj1" fmla="val 43806"/>
              <a:gd name="adj2" fmla="val 54676"/>
            </a:avLst>
          </a:prstGeom>
          <a:noFill/>
          <a:ln w="12700" cap="flat" cmpd="sng">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
        <p:nvSpPr>
          <p:cNvPr id="51210" name="AutoShape 10"/>
          <p:cNvSpPr>
            <a:spLocks/>
          </p:cNvSpPr>
          <p:nvPr/>
        </p:nvSpPr>
        <p:spPr bwMode="auto">
          <a:xfrm>
            <a:off x="557213" y="4202113"/>
            <a:ext cx="2063750" cy="1711325"/>
          </a:xfrm>
          <a:prstGeom prst="wedgeEllipseCallout">
            <a:avLst>
              <a:gd name="adj1" fmla="val 49264"/>
              <a:gd name="adj2" fmla="val 30444"/>
            </a:avLst>
          </a:prstGeom>
          <a:noFill/>
          <a:ln w="12700" cap="flat" cmpd="sng">
            <a:solidFill>
              <a:srgbClr val="000000"/>
            </a:solidFill>
            <a:prstDash val="solid"/>
            <a:miter lim="400000"/>
            <a:headEnd type="none" w="med" len="med"/>
            <a:tailEnd type="none" w="med" len="med"/>
          </a:ln>
          <a:effectLst>
            <a:outerShdw blurRad="38100" dist="25400" dir="54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
        <p:nvSpPr>
          <p:cNvPr id="51211" name="Rectangle 11"/>
          <p:cNvSpPr>
            <a:spLocks/>
          </p:cNvSpPr>
          <p:nvPr/>
        </p:nvSpPr>
        <p:spPr bwMode="auto">
          <a:xfrm>
            <a:off x="4479925" y="1330325"/>
            <a:ext cx="155575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1400"/>
              <a:t>You may want to practice cutting vegetables correctly.</a:t>
            </a:r>
          </a:p>
        </p:txBody>
      </p:sp>
      <p:sp>
        <p:nvSpPr>
          <p:cNvPr id="51212" name="Rectangle 12"/>
          <p:cNvSpPr>
            <a:spLocks/>
          </p:cNvSpPr>
          <p:nvPr/>
        </p:nvSpPr>
        <p:spPr bwMode="auto">
          <a:xfrm>
            <a:off x="2649538" y="3036888"/>
            <a:ext cx="142875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1600"/>
              <a:t>It</a:t>
            </a:r>
            <a:r>
              <a:rPr lang="ja-JP" altLang="en-US" sz="1600">
                <a:latin typeface="Arial"/>
              </a:rPr>
              <a:t>’</a:t>
            </a:r>
            <a:r>
              <a:rPr lang="en-US" sz="1600"/>
              <a:t>s needs more</a:t>
            </a:r>
          </a:p>
          <a:p>
            <a:r>
              <a:rPr lang="en-US" sz="1600"/>
              <a:t>salt. </a:t>
            </a:r>
          </a:p>
        </p:txBody>
      </p:sp>
      <p:sp>
        <p:nvSpPr>
          <p:cNvPr id="51213" name="Rectangle 13"/>
          <p:cNvSpPr>
            <a:spLocks/>
          </p:cNvSpPr>
          <p:nvPr/>
        </p:nvSpPr>
        <p:spPr bwMode="auto">
          <a:xfrm>
            <a:off x="717550" y="4567238"/>
            <a:ext cx="1744663"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1600"/>
              <a:t>I try it, but it needs</a:t>
            </a:r>
          </a:p>
          <a:p>
            <a:r>
              <a:rPr lang="en-US" sz="1600"/>
              <a:t>more flavor.  </a:t>
            </a:r>
          </a:p>
          <a:p>
            <a:r>
              <a:rPr lang="en-US" sz="1600"/>
              <a:t>I will go back and </a:t>
            </a:r>
          </a:p>
          <a:p>
            <a:r>
              <a:rPr lang="en-US" sz="1600"/>
              <a:t>watch the video.</a:t>
            </a:r>
          </a:p>
        </p:txBody>
      </p:sp>
      <p:sp>
        <p:nvSpPr>
          <p:cNvPr id="51214" name="Rectangle 14"/>
          <p:cNvSpPr>
            <a:spLocks/>
          </p:cNvSpPr>
          <p:nvPr/>
        </p:nvSpPr>
        <p:spPr bwMode="auto">
          <a:xfrm>
            <a:off x="-373063" y="127000"/>
            <a:ext cx="9615488" cy="59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spAutoFit/>
          </a:bodyPr>
          <a:lstStyle/>
          <a:p>
            <a:r>
              <a:rPr lang="en-US" sz="3000">
                <a:latin typeface="Futura" charset="0"/>
                <a:cs typeface="Futura" charset="0"/>
                <a:sym typeface="Futura" charset="0"/>
              </a:rPr>
              <a:t>Assessment of my soup is a continuous process.</a:t>
            </a:r>
          </a:p>
        </p:txBody>
      </p:sp>
      <p:sp>
        <p:nvSpPr>
          <p:cNvPr id="51215" name="Rectangle 15"/>
          <p:cNvSpPr>
            <a:spLocks/>
          </p:cNvSpPr>
          <p:nvPr/>
        </p:nvSpPr>
        <p:spPr bwMode="auto">
          <a:xfrm>
            <a:off x="7053263" y="1306513"/>
            <a:ext cx="1674812"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lstStyle/>
          <a:p>
            <a:pPr algn="l" defTabSz="457200">
              <a:lnSpc>
                <a:spcPts val="4100"/>
              </a:lnSpc>
            </a:pPr>
            <a:r>
              <a:rPr lang="en-US" sz="1900" b="1">
                <a:solidFill>
                  <a:srgbClr val="FFFFFF"/>
                </a:solidFill>
                <a:latin typeface="Futura" charset="0"/>
                <a:cs typeface="Futura" charset="0"/>
                <a:sym typeface="Futura" charset="0"/>
              </a:rPr>
              <a:t>GOAL</a:t>
            </a:r>
          </a:p>
        </p:txBody>
      </p:sp>
    </p:spTree>
    <p:extLst>
      <p:ext uri="{BB962C8B-B14F-4D97-AF65-F5344CB8AC3E}">
        <p14:creationId xmlns:p14="http://schemas.microsoft.com/office/powerpoint/2010/main" val="732392027"/>
      </p:ext>
    </p:extLst>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4263" y="-784225"/>
            <a:ext cx="6791325" cy="905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8872231"/>
      </p:ext>
    </p:extLst>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p:cNvSpPr>
          <p:nvPr/>
        </p:nvSpPr>
        <p:spPr bwMode="auto">
          <a:xfrm>
            <a:off x="-106363" y="-61913"/>
            <a:ext cx="9356726" cy="6981826"/>
          </a:xfrm>
          <a:prstGeom prst="rect">
            <a:avLst/>
          </a:prstGeom>
          <a:solidFill>
            <a:srgbClr val="C82506"/>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sz="2600">
              <a:solidFill>
                <a:srgbClr val="FFFFFF"/>
              </a:solidFill>
              <a:effectLst>
                <a:outerShdw blurRad="38100" dist="38100" dir="2700000" algn="tl">
                  <a:srgbClr val="000000"/>
                </a:outerShdw>
              </a:effectLst>
            </a:endParaRPr>
          </a:p>
        </p:txBody>
      </p:sp>
      <p:sp>
        <p:nvSpPr>
          <p:cNvPr id="53250" name="Rectangle 2"/>
          <p:cNvSpPr>
            <a:spLocks/>
          </p:cNvSpPr>
          <p:nvPr/>
        </p:nvSpPr>
        <p:spPr bwMode="auto">
          <a:xfrm>
            <a:off x="165100" y="1865313"/>
            <a:ext cx="8812213" cy="312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6000">
                <a:solidFill>
                  <a:srgbClr val="FFFFFF"/>
                </a:solidFill>
                <a:latin typeface="Futura" charset="0"/>
                <a:cs typeface="Futura" charset="0"/>
                <a:sym typeface="Futura" charset="0"/>
              </a:rPr>
              <a:t>Assessment For Learning</a:t>
            </a:r>
          </a:p>
          <a:p>
            <a:r>
              <a:rPr lang="en-US" sz="6000">
                <a:solidFill>
                  <a:srgbClr val="FFFFFF"/>
                </a:solidFill>
                <a:latin typeface="Futura" charset="0"/>
                <a:cs typeface="Futura" charset="0"/>
                <a:sym typeface="Futura" charset="0"/>
              </a:rPr>
              <a:t> is</a:t>
            </a:r>
          </a:p>
          <a:p>
            <a:r>
              <a:rPr lang="en-US" sz="6000">
                <a:solidFill>
                  <a:srgbClr val="FFFFFF"/>
                </a:solidFill>
                <a:latin typeface="Futura" charset="0"/>
                <a:cs typeface="Futura" charset="0"/>
                <a:sym typeface="Futura" charset="0"/>
              </a:rPr>
              <a:t>Continuous Assessment</a:t>
            </a:r>
          </a:p>
        </p:txBody>
      </p:sp>
    </p:spTree>
    <p:extLst>
      <p:ext uri="{BB962C8B-B14F-4D97-AF65-F5344CB8AC3E}">
        <p14:creationId xmlns:p14="http://schemas.microsoft.com/office/powerpoint/2010/main" val="3992652723"/>
      </p:ext>
    </p:extLst>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dropp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175000"/>
            <a:ext cx="1409700" cy="140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274" name="Picture 2" descr="0019b91ecde20d96400b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63900"/>
            <a:ext cx="1660525"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275" name="Picture 3" descr="chinese-teacher-exa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3238500"/>
            <a:ext cx="1968500" cy="128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6" name="Rectangle 4"/>
          <p:cNvSpPr>
            <a:spLocks noChangeArrowheads="1"/>
          </p:cNvSpPr>
          <p:nvPr>
            <p:ph type="title"/>
          </p:nvPr>
        </p:nvSpPr>
        <p:spPr>
          <a:xfrm>
            <a:off x="457200" y="287338"/>
            <a:ext cx="8229600" cy="1244600"/>
          </a:xfrm>
        </p:spPr>
        <p:txBody>
          <a:bodyPr/>
          <a:lstStyle/>
          <a:p>
            <a:pPr marL="39688"/>
            <a:r>
              <a:rPr lang="en-US" sz="3700">
                <a:latin typeface="Futura" charset="0"/>
                <a:cs typeface="Futura" charset="0"/>
                <a:sym typeface="Futura" charset="0"/>
              </a:rPr>
              <a:t>The Traditional Model Of Assessment</a:t>
            </a:r>
          </a:p>
        </p:txBody>
      </p:sp>
      <p:sp>
        <p:nvSpPr>
          <p:cNvPr id="54277" name="Rectangle 5"/>
          <p:cNvSpPr>
            <a:spLocks/>
          </p:cNvSpPr>
          <p:nvPr/>
        </p:nvSpPr>
        <p:spPr bwMode="auto">
          <a:xfrm>
            <a:off x="107950" y="4711700"/>
            <a:ext cx="9017000"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marL="39688" algn="l" defTabSz="457200"/>
            <a:r>
              <a:rPr lang="en-US" sz="3400">
                <a:latin typeface="Futura" charset="0"/>
                <a:cs typeface="Futura" charset="0"/>
                <a:sym typeface="Futura" charset="0"/>
              </a:rPr>
              <a:t>Teach                 Test                    Move on</a:t>
            </a:r>
          </a:p>
        </p:txBody>
      </p:sp>
      <p:pic>
        <p:nvPicPr>
          <p:cNvPr id="54278" name="Picture 6" descr="dropp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5800" y="3175000"/>
            <a:ext cx="1409700" cy="140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279" name="Picture 7" descr="0019b91ecde20d96400b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0600" y="3263900"/>
            <a:ext cx="1660525"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80" name="AutoShape 8"/>
          <p:cNvSpPr>
            <a:spLocks/>
          </p:cNvSpPr>
          <p:nvPr/>
        </p:nvSpPr>
        <p:spPr bwMode="auto">
          <a:xfrm>
            <a:off x="1947863" y="4878388"/>
            <a:ext cx="1409700" cy="519112"/>
          </a:xfrm>
          <a:prstGeom prst="rightArrow">
            <a:avLst>
              <a:gd name="adj1" fmla="val 32000"/>
              <a:gd name="adj2" fmla="val 156574"/>
            </a:avLst>
          </a:prstGeom>
          <a:solidFill>
            <a:srgbClr val="C82506"/>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sz="2600">
              <a:solidFill>
                <a:srgbClr val="FFFFFF"/>
              </a:solidFill>
              <a:effectLst>
                <a:outerShdw blurRad="38100" dist="38100" dir="2700000" algn="tl">
                  <a:srgbClr val="000000"/>
                </a:outerShdw>
              </a:effectLst>
            </a:endParaRPr>
          </a:p>
        </p:txBody>
      </p:sp>
      <p:sp>
        <p:nvSpPr>
          <p:cNvPr id="54281" name="AutoShape 9"/>
          <p:cNvSpPr>
            <a:spLocks/>
          </p:cNvSpPr>
          <p:nvPr/>
        </p:nvSpPr>
        <p:spPr bwMode="auto">
          <a:xfrm>
            <a:off x="5138738" y="4878388"/>
            <a:ext cx="1409700" cy="519112"/>
          </a:xfrm>
          <a:prstGeom prst="rightArrow">
            <a:avLst>
              <a:gd name="adj1" fmla="val 32000"/>
              <a:gd name="adj2" fmla="val 156574"/>
            </a:avLst>
          </a:prstGeom>
          <a:solidFill>
            <a:srgbClr val="C82506"/>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sz="26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416554848"/>
      </p:ext>
    </p:extLst>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0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863" y="2373313"/>
            <a:ext cx="2538412" cy="357505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pic>
      <p:pic>
        <p:nvPicPr>
          <p:cNvPr id="55298" name="Picture 2" descr="dropp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5300" y="2959100"/>
            <a:ext cx="2832100" cy="198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299" name="Picture 3" descr="4473079379_d4602edd40_z.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4413" y="2767013"/>
            <a:ext cx="2832100" cy="2366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300" name="Rectangle 4"/>
          <p:cNvSpPr>
            <a:spLocks noChangeArrowheads="1"/>
          </p:cNvSpPr>
          <p:nvPr>
            <p:ph type="title"/>
          </p:nvPr>
        </p:nvSpPr>
        <p:spPr>
          <a:xfrm>
            <a:off x="457200" y="-176213"/>
            <a:ext cx="8229600" cy="1690688"/>
          </a:xfrm>
        </p:spPr>
        <p:txBody>
          <a:bodyPr/>
          <a:lstStyle/>
          <a:p>
            <a:pPr marL="39688"/>
            <a:r>
              <a:rPr lang="en-US" sz="4800">
                <a:latin typeface="Futura" charset="0"/>
                <a:cs typeface="Futura" charset="0"/>
                <a:sym typeface="Futura" charset="0"/>
              </a:rPr>
              <a:t>Teach - Test - Move on</a:t>
            </a:r>
          </a:p>
        </p:txBody>
      </p:sp>
      <p:sp>
        <p:nvSpPr>
          <p:cNvPr id="55301" name="Line 5"/>
          <p:cNvSpPr>
            <a:spLocks noChangeShapeType="1"/>
          </p:cNvSpPr>
          <p:nvPr/>
        </p:nvSpPr>
        <p:spPr bwMode="auto">
          <a:xfrm flipH="1">
            <a:off x="1670050" y="1055688"/>
            <a:ext cx="1203325" cy="1204912"/>
          </a:xfrm>
          <a:prstGeom prst="line">
            <a:avLst/>
          </a:prstGeom>
          <a:noFill/>
          <a:ln w="254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
        <p:nvSpPr>
          <p:cNvPr id="55302" name="Line 6"/>
          <p:cNvSpPr>
            <a:spLocks noChangeShapeType="1"/>
          </p:cNvSpPr>
          <p:nvPr/>
        </p:nvSpPr>
        <p:spPr bwMode="auto">
          <a:xfrm>
            <a:off x="4419600" y="987425"/>
            <a:ext cx="0" cy="1846263"/>
          </a:xfrm>
          <a:prstGeom prst="line">
            <a:avLst/>
          </a:prstGeom>
          <a:noFill/>
          <a:ln w="254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
        <p:nvSpPr>
          <p:cNvPr id="55303" name="Line 7"/>
          <p:cNvSpPr>
            <a:spLocks noChangeShapeType="1"/>
          </p:cNvSpPr>
          <p:nvPr/>
        </p:nvSpPr>
        <p:spPr bwMode="auto">
          <a:xfrm>
            <a:off x="6437313" y="930275"/>
            <a:ext cx="974725" cy="1685925"/>
          </a:xfrm>
          <a:prstGeom prst="line">
            <a:avLst/>
          </a:prstGeom>
          <a:noFill/>
          <a:ln w="254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
        <p:nvSpPr>
          <p:cNvPr id="55304" name="Line 8"/>
          <p:cNvSpPr>
            <a:spLocks noChangeShapeType="1"/>
          </p:cNvSpPr>
          <p:nvPr/>
        </p:nvSpPr>
        <p:spPr bwMode="auto">
          <a:xfrm>
            <a:off x="452438" y="6548438"/>
            <a:ext cx="8229600" cy="0"/>
          </a:xfrm>
          <a:prstGeom prst="line">
            <a:avLst/>
          </a:prstGeom>
          <a:noFill/>
          <a:ln w="63500" cap="flat" cmpd="sng">
            <a:solidFill>
              <a:srgbClr val="C82506"/>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
        <p:nvSpPr>
          <p:cNvPr id="55305" name="Rectangle 9"/>
          <p:cNvSpPr>
            <a:spLocks/>
          </p:cNvSpPr>
          <p:nvPr/>
        </p:nvSpPr>
        <p:spPr bwMode="auto">
          <a:xfrm>
            <a:off x="2713038" y="5751513"/>
            <a:ext cx="6091237"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defTabSz="457200"/>
            <a:r>
              <a:rPr lang="en-US" sz="3500">
                <a:latin typeface="Futura" charset="0"/>
                <a:cs typeface="Futura" charset="0"/>
                <a:sym typeface="Futura" charset="0"/>
              </a:rPr>
              <a:t>Assessment </a:t>
            </a:r>
            <a:r>
              <a:rPr lang="en-US" sz="3500">
                <a:solidFill>
                  <a:srgbClr val="C82506"/>
                </a:solidFill>
                <a:latin typeface="Futura" charset="0"/>
                <a:cs typeface="Futura" charset="0"/>
                <a:sym typeface="Futura" charset="0"/>
              </a:rPr>
              <a:t>OF</a:t>
            </a:r>
            <a:r>
              <a:rPr lang="en-US" sz="3500">
                <a:latin typeface="Futura" charset="0"/>
                <a:cs typeface="Futura" charset="0"/>
                <a:sym typeface="Futura" charset="0"/>
              </a:rPr>
              <a:t> Learning Model</a:t>
            </a:r>
          </a:p>
        </p:txBody>
      </p:sp>
    </p:spTree>
    <p:extLst>
      <p:ext uri="{BB962C8B-B14F-4D97-AF65-F5344CB8AC3E}">
        <p14:creationId xmlns:p14="http://schemas.microsoft.com/office/powerpoint/2010/main" val="1068505563"/>
      </p:ext>
    </p:extLst>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growth-step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725" y="1749425"/>
            <a:ext cx="7685088" cy="576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6322" name="Rectangle 2"/>
          <p:cNvSpPr>
            <a:spLocks noChangeArrowheads="1"/>
          </p:cNvSpPr>
          <p:nvPr>
            <p:ph type="title"/>
          </p:nvPr>
        </p:nvSpPr>
        <p:spPr>
          <a:xfrm>
            <a:off x="457200" y="-87313"/>
            <a:ext cx="8229600" cy="787401"/>
          </a:xfrm>
        </p:spPr>
        <p:txBody>
          <a:bodyPr/>
          <a:lstStyle/>
          <a:p>
            <a:pPr marL="39688"/>
            <a:r>
              <a:rPr lang="en-US" sz="3900">
                <a:latin typeface="Futura" charset="0"/>
                <a:cs typeface="Futura" charset="0"/>
                <a:sym typeface="Futura" charset="0"/>
              </a:rPr>
              <a:t>Assessment </a:t>
            </a:r>
            <a:r>
              <a:rPr lang="en-US" sz="3900">
                <a:solidFill>
                  <a:srgbClr val="C82506"/>
                </a:solidFill>
                <a:latin typeface="Futura" charset="0"/>
                <a:cs typeface="Futura" charset="0"/>
                <a:sym typeface="Futura" charset="0"/>
              </a:rPr>
              <a:t>For</a:t>
            </a:r>
            <a:r>
              <a:rPr lang="en-US" sz="3900">
                <a:latin typeface="Futura" charset="0"/>
                <a:cs typeface="Futura" charset="0"/>
                <a:sym typeface="Futura" charset="0"/>
              </a:rPr>
              <a:t> Learning Model</a:t>
            </a:r>
          </a:p>
        </p:txBody>
      </p:sp>
      <p:sp>
        <p:nvSpPr>
          <p:cNvPr id="56323" name="Rectangle 3"/>
          <p:cNvSpPr>
            <a:spLocks/>
          </p:cNvSpPr>
          <p:nvPr/>
        </p:nvSpPr>
        <p:spPr bwMode="auto">
          <a:xfrm>
            <a:off x="2400300" y="1227138"/>
            <a:ext cx="3201988"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solidFill>
                  <a:srgbClr val="9A244F"/>
                </a:solidFill>
                <a:latin typeface="Futura" charset="0"/>
                <a:cs typeface="Futura" charset="0"/>
                <a:sym typeface="Futura" charset="0"/>
              </a:rPr>
              <a:t>Check in with students</a:t>
            </a:r>
          </a:p>
        </p:txBody>
      </p:sp>
      <p:sp>
        <p:nvSpPr>
          <p:cNvPr id="56324" name="Line 4"/>
          <p:cNvSpPr>
            <a:spLocks noChangeShapeType="1"/>
          </p:cNvSpPr>
          <p:nvPr/>
        </p:nvSpPr>
        <p:spPr bwMode="auto">
          <a:xfrm flipV="1">
            <a:off x="3203575" y="1768475"/>
            <a:ext cx="669925" cy="2889250"/>
          </a:xfrm>
          <a:prstGeom prst="line">
            <a:avLst/>
          </a:prstGeom>
          <a:noFill/>
          <a:ln w="38100" cap="flat" cmpd="sng">
            <a:solidFill>
              <a:srgbClr val="C82506"/>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defTabSz="457200"/>
            <a:endParaRPr lang="en-US" sz="1200">
              <a:latin typeface="Helvetica" charset="0"/>
              <a:cs typeface="Helvetica" charset="0"/>
              <a:sym typeface="Helvetica" charset="0"/>
            </a:endParaRPr>
          </a:p>
        </p:txBody>
      </p:sp>
      <p:sp>
        <p:nvSpPr>
          <p:cNvPr id="56325" name="Line 5"/>
          <p:cNvSpPr>
            <a:spLocks noChangeShapeType="1"/>
          </p:cNvSpPr>
          <p:nvPr/>
        </p:nvSpPr>
        <p:spPr bwMode="auto">
          <a:xfrm flipV="1">
            <a:off x="2351088" y="1751013"/>
            <a:ext cx="1274762" cy="3360737"/>
          </a:xfrm>
          <a:prstGeom prst="line">
            <a:avLst/>
          </a:prstGeom>
          <a:noFill/>
          <a:ln w="38100" cap="flat" cmpd="sng">
            <a:solidFill>
              <a:srgbClr val="C82506"/>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defTabSz="457200"/>
            <a:endParaRPr lang="en-US" sz="1200">
              <a:latin typeface="Helvetica" charset="0"/>
              <a:cs typeface="Helvetica" charset="0"/>
              <a:sym typeface="Helvetica" charset="0"/>
            </a:endParaRPr>
          </a:p>
        </p:txBody>
      </p:sp>
      <p:sp>
        <p:nvSpPr>
          <p:cNvPr id="56326" name="Line 6"/>
          <p:cNvSpPr>
            <a:spLocks noChangeShapeType="1"/>
          </p:cNvSpPr>
          <p:nvPr/>
        </p:nvSpPr>
        <p:spPr bwMode="auto">
          <a:xfrm flipV="1">
            <a:off x="1346200" y="1727200"/>
            <a:ext cx="2130425" cy="3759200"/>
          </a:xfrm>
          <a:prstGeom prst="line">
            <a:avLst/>
          </a:prstGeom>
          <a:noFill/>
          <a:ln w="38100" cap="flat" cmpd="sng">
            <a:solidFill>
              <a:srgbClr val="C82506"/>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defTabSz="457200"/>
            <a:endParaRPr lang="en-US" sz="1200">
              <a:latin typeface="Helvetica" charset="0"/>
              <a:cs typeface="Helvetica" charset="0"/>
              <a:sym typeface="Helvetica" charset="0"/>
            </a:endParaRPr>
          </a:p>
        </p:txBody>
      </p:sp>
      <p:sp>
        <p:nvSpPr>
          <p:cNvPr id="56327" name="Line 7"/>
          <p:cNvSpPr>
            <a:spLocks noChangeShapeType="1"/>
          </p:cNvSpPr>
          <p:nvPr/>
        </p:nvSpPr>
        <p:spPr bwMode="auto">
          <a:xfrm flipV="1">
            <a:off x="4086225" y="1747838"/>
            <a:ext cx="0" cy="2378075"/>
          </a:xfrm>
          <a:prstGeom prst="line">
            <a:avLst/>
          </a:prstGeom>
          <a:noFill/>
          <a:ln w="38100" cap="flat" cmpd="sng">
            <a:solidFill>
              <a:srgbClr val="C82506"/>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defTabSz="457200"/>
            <a:endParaRPr lang="en-US" sz="1200">
              <a:latin typeface="Helvetica" charset="0"/>
              <a:cs typeface="Helvetica" charset="0"/>
              <a:sym typeface="Helvetica" charset="0"/>
            </a:endParaRPr>
          </a:p>
        </p:txBody>
      </p:sp>
      <p:sp>
        <p:nvSpPr>
          <p:cNvPr id="56328" name="Line 8"/>
          <p:cNvSpPr>
            <a:spLocks noChangeShapeType="1"/>
          </p:cNvSpPr>
          <p:nvPr/>
        </p:nvSpPr>
        <p:spPr bwMode="auto">
          <a:xfrm flipH="1" flipV="1">
            <a:off x="4270375" y="1736725"/>
            <a:ext cx="604838" cy="1874838"/>
          </a:xfrm>
          <a:prstGeom prst="line">
            <a:avLst/>
          </a:prstGeom>
          <a:noFill/>
          <a:ln w="38100" cap="flat" cmpd="sng">
            <a:solidFill>
              <a:srgbClr val="C82506"/>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defTabSz="457200"/>
            <a:endParaRPr lang="en-US" sz="1200">
              <a:latin typeface="Helvetica" charset="0"/>
              <a:cs typeface="Helvetica" charset="0"/>
              <a:sym typeface="Helvetica" charset="0"/>
            </a:endParaRPr>
          </a:p>
        </p:txBody>
      </p:sp>
      <p:sp>
        <p:nvSpPr>
          <p:cNvPr id="56329" name="Line 9"/>
          <p:cNvSpPr>
            <a:spLocks noChangeShapeType="1"/>
          </p:cNvSpPr>
          <p:nvPr/>
        </p:nvSpPr>
        <p:spPr bwMode="auto">
          <a:xfrm flipH="1" flipV="1">
            <a:off x="5683250" y="1476375"/>
            <a:ext cx="1649413" cy="0"/>
          </a:xfrm>
          <a:prstGeom prst="line">
            <a:avLst/>
          </a:prstGeom>
          <a:noFill/>
          <a:ln w="38100" cap="flat" cmpd="sng">
            <a:solidFill>
              <a:srgbClr val="9A244F"/>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defTabSz="457200"/>
            <a:endParaRPr lang="en-US" sz="1200">
              <a:latin typeface="Helvetica" charset="0"/>
              <a:cs typeface="Helvetica" charset="0"/>
              <a:sym typeface="Helvetica" charset="0"/>
            </a:endParaRPr>
          </a:p>
        </p:txBody>
      </p:sp>
      <p:sp>
        <p:nvSpPr>
          <p:cNvPr id="56330" name="Oval 10"/>
          <p:cNvSpPr>
            <a:spLocks/>
          </p:cNvSpPr>
          <p:nvPr/>
        </p:nvSpPr>
        <p:spPr bwMode="auto">
          <a:xfrm>
            <a:off x="7408863" y="1106488"/>
            <a:ext cx="1651000" cy="1524000"/>
          </a:xfrm>
          <a:prstGeom prst="ellipse">
            <a:avLst/>
          </a:prstGeom>
          <a:solidFill>
            <a:srgbClr val="C82506"/>
          </a:solidFill>
          <a:ln>
            <a:noFill/>
          </a:ln>
          <a:effectLst>
            <a:outerShdw blurRad="38100" dist="25400" dir="5400000" algn="ctr" rotWithShape="0">
              <a:srgbClr val="000000">
                <a:alpha val="50000"/>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50800" tIns="50800" rIns="50800" bIns="50800" anchor="ctr"/>
          <a:lstStyle/>
          <a:p>
            <a:endParaRPr lang="en-US" sz="2600">
              <a:solidFill>
                <a:srgbClr val="FFFFFF"/>
              </a:solidFill>
              <a:effectLst>
                <a:outerShdw blurRad="38100" dist="38100" dir="2700000" algn="tl">
                  <a:srgbClr val="000000"/>
                </a:outerShdw>
              </a:effectLst>
            </a:endParaRPr>
          </a:p>
        </p:txBody>
      </p:sp>
      <p:sp>
        <p:nvSpPr>
          <p:cNvPr id="56331" name="Rectangle 11"/>
          <p:cNvSpPr>
            <a:spLocks/>
          </p:cNvSpPr>
          <p:nvPr/>
        </p:nvSpPr>
        <p:spPr bwMode="auto">
          <a:xfrm>
            <a:off x="7670800" y="1589088"/>
            <a:ext cx="1127125" cy="56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a:solidFill>
                  <a:srgbClr val="FFFFFF"/>
                </a:solidFill>
                <a:latin typeface="Futura" charset="0"/>
                <a:cs typeface="Futura" charset="0"/>
                <a:sym typeface="Futura" charset="0"/>
              </a:rPr>
              <a:t>Target</a:t>
            </a:r>
          </a:p>
        </p:txBody>
      </p:sp>
      <p:sp>
        <p:nvSpPr>
          <p:cNvPr id="56332" name="Line 12"/>
          <p:cNvSpPr>
            <a:spLocks noChangeShapeType="1"/>
          </p:cNvSpPr>
          <p:nvPr/>
        </p:nvSpPr>
        <p:spPr bwMode="auto">
          <a:xfrm flipH="1" flipV="1">
            <a:off x="4541838" y="1704975"/>
            <a:ext cx="1285875" cy="1285875"/>
          </a:xfrm>
          <a:prstGeom prst="line">
            <a:avLst/>
          </a:prstGeom>
          <a:noFill/>
          <a:ln w="38100" cap="flat" cmpd="sng">
            <a:solidFill>
              <a:srgbClr val="C82506"/>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defTabSz="457200"/>
            <a:endParaRPr lang="en-US" sz="1200">
              <a:latin typeface="Helvetica" charset="0"/>
              <a:cs typeface="Helvetica" charset="0"/>
              <a:sym typeface="Helvetica" charset="0"/>
            </a:endParaRPr>
          </a:p>
        </p:txBody>
      </p:sp>
    </p:spTree>
    <p:extLst>
      <p:ext uri="{BB962C8B-B14F-4D97-AF65-F5344CB8AC3E}">
        <p14:creationId xmlns:p14="http://schemas.microsoft.com/office/powerpoint/2010/main" val="4277726495"/>
      </p:ext>
    </p:extLst>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314501_243010669078244_100001079370061_683967_1637295567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925" y="1122363"/>
            <a:ext cx="7548563" cy="553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8370" name="Rectangle 2"/>
          <p:cNvSpPr>
            <a:spLocks/>
          </p:cNvSpPr>
          <p:nvPr/>
        </p:nvSpPr>
        <p:spPr bwMode="auto">
          <a:xfrm>
            <a:off x="1625600" y="3378200"/>
            <a:ext cx="165100" cy="44608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marL="39688" algn="l" defTabSz="457200"/>
            <a:r>
              <a:rPr lang="en-US" sz="2400">
                <a:latin typeface="Arial" charset="0"/>
                <a:cs typeface="Arial" charset="0"/>
                <a:sym typeface="Arial" charset="0"/>
              </a:rPr>
              <a:t>     </a:t>
            </a:r>
          </a:p>
        </p:txBody>
      </p:sp>
      <p:sp>
        <p:nvSpPr>
          <p:cNvPr id="58371" name="Rectangle 3"/>
          <p:cNvSpPr>
            <a:spLocks noChangeArrowheads="1"/>
          </p:cNvSpPr>
          <p:nvPr>
            <p:ph type="title"/>
          </p:nvPr>
        </p:nvSpPr>
        <p:spPr>
          <a:xfrm>
            <a:off x="330200" y="-379413"/>
            <a:ext cx="8229600" cy="1690688"/>
          </a:xfrm>
        </p:spPr>
        <p:txBody>
          <a:bodyPr/>
          <a:lstStyle/>
          <a:p>
            <a:pPr marL="39688"/>
            <a:r>
              <a:rPr lang="en-US" sz="5200">
                <a:latin typeface="Futura" charset="0"/>
                <a:cs typeface="Futura" charset="0"/>
                <a:sym typeface="Futura" charset="0"/>
              </a:rPr>
              <a:t>Assessment </a:t>
            </a:r>
            <a:r>
              <a:rPr lang="en-US" sz="5200">
                <a:solidFill>
                  <a:srgbClr val="C82506"/>
                </a:solidFill>
                <a:latin typeface="Futura" charset="0"/>
                <a:cs typeface="Futura" charset="0"/>
                <a:sym typeface="Futura" charset="0"/>
              </a:rPr>
              <a:t>For</a:t>
            </a:r>
            <a:r>
              <a:rPr lang="en-US" sz="5200">
                <a:latin typeface="Futura" charset="0"/>
                <a:cs typeface="Futura" charset="0"/>
                <a:sym typeface="Futura" charset="0"/>
              </a:rPr>
              <a:t> Learning</a:t>
            </a:r>
          </a:p>
        </p:txBody>
      </p:sp>
      <p:sp>
        <p:nvSpPr>
          <p:cNvPr id="58372" name="Rectangle 4"/>
          <p:cNvSpPr>
            <a:spLocks/>
          </p:cNvSpPr>
          <p:nvPr/>
        </p:nvSpPr>
        <p:spPr bwMode="auto">
          <a:xfrm>
            <a:off x="371475" y="2967038"/>
            <a:ext cx="911225" cy="922337"/>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Tree>
    <p:extLst>
      <p:ext uri="{BB962C8B-B14F-4D97-AF65-F5344CB8AC3E}">
        <p14:creationId xmlns:p14="http://schemas.microsoft.com/office/powerpoint/2010/main" val="2766532676"/>
      </p:ext>
    </p:extLst>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1906201077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8" name="Rectangle 2"/>
          <p:cNvSpPr>
            <a:spLocks/>
          </p:cNvSpPr>
          <p:nvPr/>
        </p:nvSpPr>
        <p:spPr bwMode="auto">
          <a:xfrm>
            <a:off x="650875" y="112713"/>
            <a:ext cx="8159750" cy="130175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4400">
                <a:solidFill>
                  <a:srgbClr val="FFFFFF"/>
                </a:solidFill>
                <a:latin typeface="SIL-Kai-Reg-Jian" charset="0"/>
                <a:cs typeface="SIL-Kai-Reg-Jian" charset="0"/>
                <a:sym typeface="SIL-Kai-Reg-Jian" charset="0"/>
              </a:rPr>
              <a:t>高中毕业以后，我到台湾的辅仁大学</a:t>
            </a:r>
            <a:r>
              <a:rPr lang="en-US" sz="4400">
                <a:solidFill>
                  <a:srgbClr val="FFFFFF"/>
                </a:solidFill>
                <a:latin typeface="SIL-Kai-Reg-Jian" charset="0"/>
                <a:cs typeface="SIL-Kai-Reg-Jian" charset="0"/>
                <a:sym typeface="SIL-Kai-Reg-Jian" charset="0"/>
              </a:rPr>
              <a:t>,</a:t>
            </a:r>
            <a:r>
              <a:rPr lang="ja-JP" altLang="en-US" sz="4400">
                <a:solidFill>
                  <a:srgbClr val="FFFFFF"/>
                </a:solidFill>
                <a:latin typeface="SIL-Kai-Reg-Jian" charset="0"/>
                <a:cs typeface="SIL-Kai-Reg-Jian" charset="0"/>
                <a:sym typeface="SIL-Kai-Reg-Jian" charset="0"/>
              </a:rPr>
              <a:t>学了两年中文。</a:t>
            </a:r>
            <a:endParaRPr lang="en-US" sz="4400">
              <a:solidFill>
                <a:srgbClr val="FFFFFF"/>
              </a:solidFill>
              <a:latin typeface="SIL-Kai-Reg-Jian" charset="0"/>
              <a:cs typeface="SIL-Kai-Reg-Jian" charset="0"/>
              <a:sym typeface="SIL-Kai-Reg-Jian" charset="0"/>
            </a:endParaRPr>
          </a:p>
        </p:txBody>
      </p:sp>
    </p:spTree>
    <p:extLst>
      <p:ext uri="{BB962C8B-B14F-4D97-AF65-F5344CB8AC3E}">
        <p14:creationId xmlns:p14="http://schemas.microsoft.com/office/powerpoint/2010/main" val="3640094983"/>
      </p:ext>
    </p:extLst>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dropp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4350" y="596900"/>
            <a:ext cx="4540250" cy="6172200"/>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pic>
      <p:sp>
        <p:nvSpPr>
          <p:cNvPr id="60418" name="Rectangle 2"/>
          <p:cNvSpPr>
            <a:spLocks/>
          </p:cNvSpPr>
          <p:nvPr/>
        </p:nvSpPr>
        <p:spPr bwMode="auto">
          <a:xfrm>
            <a:off x="1295400" y="1797050"/>
            <a:ext cx="1814513" cy="415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solidFill>
                  <a:srgbClr val="3A88FE"/>
                </a:solidFill>
                <a:latin typeface="Futura" charset="0"/>
                <a:cs typeface="Futura" charset="0"/>
                <a:sym typeface="Futura" charset="0"/>
              </a:rPr>
              <a:t>Assessment</a:t>
            </a:r>
          </a:p>
          <a:p>
            <a:pPr marL="39688" algn="l" defTabSz="457200"/>
            <a:endParaRPr lang="en-US" sz="2400">
              <a:solidFill>
                <a:srgbClr val="3A88FE"/>
              </a:solidFill>
              <a:latin typeface="Futura" charset="0"/>
              <a:cs typeface="Futura" charset="0"/>
              <a:sym typeface="Futura" charset="0"/>
            </a:endParaRPr>
          </a:p>
          <a:p>
            <a:pPr marL="39688" algn="l" defTabSz="457200"/>
            <a:endParaRPr lang="en-US" sz="2400">
              <a:solidFill>
                <a:srgbClr val="3A88FE"/>
              </a:solidFill>
              <a:latin typeface="Futura" charset="0"/>
              <a:cs typeface="Futura" charset="0"/>
              <a:sym typeface="Futura" charset="0"/>
            </a:endParaRPr>
          </a:p>
          <a:p>
            <a:pPr marL="39688" algn="l" defTabSz="457200"/>
            <a:r>
              <a:rPr lang="en-US" sz="2400">
                <a:solidFill>
                  <a:srgbClr val="3A88FE"/>
                </a:solidFill>
                <a:latin typeface="Futura" charset="0"/>
                <a:cs typeface="Futura" charset="0"/>
                <a:sym typeface="Futura" charset="0"/>
              </a:rPr>
              <a:t>Assessment</a:t>
            </a:r>
          </a:p>
          <a:p>
            <a:pPr marL="39688" algn="l" defTabSz="457200"/>
            <a:endParaRPr lang="en-US" sz="2400">
              <a:solidFill>
                <a:srgbClr val="3A88FE"/>
              </a:solidFill>
              <a:latin typeface="Futura" charset="0"/>
              <a:cs typeface="Futura" charset="0"/>
              <a:sym typeface="Futura" charset="0"/>
            </a:endParaRPr>
          </a:p>
          <a:p>
            <a:pPr marL="39688" algn="l" defTabSz="457200"/>
            <a:endParaRPr lang="en-US" sz="2400">
              <a:solidFill>
                <a:srgbClr val="3A88FE"/>
              </a:solidFill>
              <a:latin typeface="Futura" charset="0"/>
              <a:cs typeface="Futura" charset="0"/>
              <a:sym typeface="Futura" charset="0"/>
            </a:endParaRPr>
          </a:p>
          <a:p>
            <a:pPr marL="39688" algn="l" defTabSz="457200"/>
            <a:r>
              <a:rPr lang="en-US" sz="2400">
                <a:solidFill>
                  <a:srgbClr val="3A88FE"/>
                </a:solidFill>
                <a:latin typeface="Futura" charset="0"/>
                <a:cs typeface="Futura" charset="0"/>
                <a:sym typeface="Futura" charset="0"/>
              </a:rPr>
              <a:t>Assessment</a:t>
            </a:r>
          </a:p>
          <a:p>
            <a:pPr marL="39688" algn="l" defTabSz="457200"/>
            <a:endParaRPr lang="en-US" sz="2400">
              <a:solidFill>
                <a:srgbClr val="3A88FE"/>
              </a:solidFill>
              <a:latin typeface="Futura" charset="0"/>
              <a:cs typeface="Futura" charset="0"/>
              <a:sym typeface="Futura" charset="0"/>
            </a:endParaRPr>
          </a:p>
          <a:p>
            <a:pPr marL="39688" algn="l" defTabSz="457200"/>
            <a:endParaRPr lang="en-US" sz="2400">
              <a:solidFill>
                <a:srgbClr val="3A88FE"/>
              </a:solidFill>
              <a:latin typeface="Futura" charset="0"/>
              <a:cs typeface="Futura" charset="0"/>
              <a:sym typeface="Futura" charset="0"/>
            </a:endParaRPr>
          </a:p>
          <a:p>
            <a:pPr marL="39688" algn="l" defTabSz="457200"/>
            <a:r>
              <a:rPr lang="en-US" sz="2400">
                <a:solidFill>
                  <a:srgbClr val="3A88FE"/>
                </a:solidFill>
                <a:latin typeface="Futura" charset="0"/>
                <a:cs typeface="Futura" charset="0"/>
                <a:sym typeface="Futura" charset="0"/>
              </a:rPr>
              <a:t>Assessment</a:t>
            </a:r>
          </a:p>
        </p:txBody>
      </p:sp>
      <p:sp>
        <p:nvSpPr>
          <p:cNvPr id="60419" name="Rectangle 3"/>
          <p:cNvSpPr>
            <a:spLocks/>
          </p:cNvSpPr>
          <p:nvPr/>
        </p:nvSpPr>
        <p:spPr bwMode="auto">
          <a:xfrm>
            <a:off x="1689100" y="-12700"/>
            <a:ext cx="12700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marL="39688" algn="l" defTabSz="457200"/>
            <a:r>
              <a:rPr lang="en-US" sz="2400">
                <a:solidFill>
                  <a:srgbClr val="FF4013"/>
                </a:solidFill>
                <a:latin typeface="Futura" charset="0"/>
                <a:cs typeface="Futura" charset="0"/>
                <a:sym typeface="Futura" charset="0"/>
              </a:rPr>
              <a:t>Goal</a:t>
            </a:r>
          </a:p>
        </p:txBody>
      </p:sp>
      <p:sp>
        <p:nvSpPr>
          <p:cNvPr id="60420" name="Line 4"/>
          <p:cNvSpPr>
            <a:spLocks noChangeShapeType="1"/>
          </p:cNvSpPr>
          <p:nvPr/>
        </p:nvSpPr>
        <p:spPr bwMode="auto">
          <a:xfrm>
            <a:off x="2165350" y="941388"/>
            <a:ext cx="0" cy="982662"/>
          </a:xfrm>
          <a:prstGeom prst="line">
            <a:avLst/>
          </a:prstGeom>
          <a:noFill/>
          <a:ln w="25400" cap="flat" cmpd="sng">
            <a:solidFill>
              <a:srgbClr val="C82506"/>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defTabSz="457200"/>
            <a:endParaRPr lang="en-US" sz="1200">
              <a:latin typeface="Helvetica" charset="0"/>
              <a:cs typeface="Helvetica" charset="0"/>
              <a:sym typeface="Helvetica" charset="0"/>
            </a:endParaRPr>
          </a:p>
        </p:txBody>
      </p:sp>
      <p:sp>
        <p:nvSpPr>
          <p:cNvPr id="60421" name="Rectangle 5"/>
          <p:cNvSpPr>
            <a:spLocks/>
          </p:cNvSpPr>
          <p:nvPr/>
        </p:nvSpPr>
        <p:spPr bwMode="auto">
          <a:xfrm>
            <a:off x="1436688" y="5948363"/>
            <a:ext cx="1455737" cy="317500"/>
          </a:xfrm>
          <a:prstGeom prst="rect">
            <a:avLst/>
          </a:prstGeom>
          <a:noFill/>
          <a:ln w="12700" cap="flat" cmpd="sng">
            <a:solidFill>
              <a:srgbClr val="00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1300">
                <a:latin typeface="Arial" charset="0"/>
                <a:cs typeface="Arial" charset="0"/>
                <a:sym typeface="Arial" charset="0"/>
              </a:rPr>
              <a:t>Informal checklist</a:t>
            </a:r>
          </a:p>
        </p:txBody>
      </p:sp>
      <p:sp>
        <p:nvSpPr>
          <p:cNvPr id="60422" name="Rectangle 6"/>
          <p:cNvSpPr>
            <a:spLocks/>
          </p:cNvSpPr>
          <p:nvPr/>
        </p:nvSpPr>
        <p:spPr bwMode="auto">
          <a:xfrm>
            <a:off x="977900" y="4700588"/>
            <a:ext cx="2373313" cy="317500"/>
          </a:xfrm>
          <a:prstGeom prst="rect">
            <a:avLst/>
          </a:prstGeom>
          <a:noFill/>
          <a:ln w="12700" cap="flat" cmpd="sng">
            <a:solidFill>
              <a:srgbClr val="00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1300">
                <a:latin typeface="Arial" charset="0"/>
                <a:cs typeface="Arial" charset="0"/>
                <a:sym typeface="Arial" charset="0"/>
              </a:rPr>
              <a:t>Label sports/match sentences</a:t>
            </a:r>
          </a:p>
        </p:txBody>
      </p:sp>
      <p:sp>
        <p:nvSpPr>
          <p:cNvPr id="60423" name="Rectangle 7"/>
          <p:cNvSpPr>
            <a:spLocks/>
          </p:cNvSpPr>
          <p:nvPr/>
        </p:nvSpPr>
        <p:spPr bwMode="auto">
          <a:xfrm>
            <a:off x="1309688" y="3452813"/>
            <a:ext cx="1787525" cy="317500"/>
          </a:xfrm>
          <a:prstGeom prst="rect">
            <a:avLst/>
          </a:prstGeom>
          <a:noFill/>
          <a:ln w="12700" cap="flat" cmpd="sng">
            <a:solidFill>
              <a:srgbClr val="00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1300">
                <a:latin typeface="Arial" charset="0"/>
                <a:cs typeface="Arial" charset="0"/>
                <a:sym typeface="Arial" charset="0"/>
              </a:rPr>
              <a:t>Role-play with partner</a:t>
            </a:r>
          </a:p>
        </p:txBody>
      </p:sp>
      <p:sp>
        <p:nvSpPr>
          <p:cNvPr id="60424" name="Rectangle 8"/>
          <p:cNvSpPr>
            <a:spLocks/>
          </p:cNvSpPr>
          <p:nvPr/>
        </p:nvSpPr>
        <p:spPr bwMode="auto">
          <a:xfrm>
            <a:off x="1550988" y="2386013"/>
            <a:ext cx="1227137" cy="317500"/>
          </a:xfrm>
          <a:prstGeom prst="rect">
            <a:avLst/>
          </a:prstGeom>
          <a:noFill/>
          <a:ln w="12700" cap="flat" cmpd="sng">
            <a:solidFill>
              <a:srgbClr val="00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1300">
                <a:latin typeface="Arial" charset="0"/>
                <a:cs typeface="Arial" charset="0"/>
                <a:sym typeface="Arial" charset="0"/>
              </a:rPr>
              <a:t>Listening Quiz</a:t>
            </a:r>
          </a:p>
        </p:txBody>
      </p:sp>
      <p:sp>
        <p:nvSpPr>
          <p:cNvPr id="60425" name="Rectangle 9"/>
          <p:cNvSpPr>
            <a:spLocks/>
          </p:cNvSpPr>
          <p:nvPr/>
        </p:nvSpPr>
        <p:spPr bwMode="auto">
          <a:xfrm>
            <a:off x="1130300" y="419100"/>
            <a:ext cx="2070100" cy="317500"/>
          </a:xfrm>
          <a:prstGeom prst="rect">
            <a:avLst/>
          </a:prstGeom>
          <a:noFill/>
          <a:ln w="12700" cap="flat" cmpd="sng">
            <a:solidFill>
              <a:srgbClr val="0000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1300">
                <a:latin typeface="Arial" charset="0"/>
                <a:cs typeface="Arial" charset="0"/>
                <a:sym typeface="Arial" charset="0"/>
              </a:rPr>
              <a:t>Interview a Sports Person</a:t>
            </a:r>
          </a:p>
        </p:txBody>
      </p:sp>
      <p:sp>
        <p:nvSpPr>
          <p:cNvPr id="60426" name="Rectangle 10"/>
          <p:cNvSpPr>
            <a:spLocks/>
          </p:cNvSpPr>
          <p:nvPr/>
        </p:nvSpPr>
        <p:spPr bwMode="auto">
          <a:xfrm>
            <a:off x="3827463" y="17463"/>
            <a:ext cx="5535612"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marL="39688" algn="l" defTabSz="457200"/>
            <a:r>
              <a:rPr lang="en-US" sz="2000">
                <a:solidFill>
                  <a:srgbClr val="FF4013"/>
                </a:solidFill>
                <a:latin typeface="Futura" charset="0"/>
                <a:cs typeface="Futura" charset="0"/>
                <a:sym typeface="Futura" charset="0"/>
              </a:rPr>
              <a:t>Outcome:  I Can Interview A Sports Person</a:t>
            </a:r>
          </a:p>
        </p:txBody>
      </p:sp>
    </p:spTree>
    <p:extLst>
      <p:ext uri="{BB962C8B-B14F-4D97-AF65-F5344CB8AC3E}">
        <p14:creationId xmlns:p14="http://schemas.microsoft.com/office/powerpoint/2010/main" val="4068121994"/>
      </p:ext>
    </p:extLst>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3952984450_953c33c096_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2700"/>
            <a:ext cx="9734550" cy="9734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42" name="AutoShape 2"/>
          <p:cNvSpPr>
            <a:spLocks/>
          </p:cNvSpPr>
          <p:nvPr/>
        </p:nvSpPr>
        <p:spPr bwMode="auto">
          <a:xfrm>
            <a:off x="3194050" y="2205038"/>
            <a:ext cx="2755900" cy="1384300"/>
          </a:xfrm>
          <a:prstGeom prst="roundRect">
            <a:avLst>
              <a:gd name="adj" fmla="val 13759"/>
            </a:avLst>
          </a:prstGeom>
          <a:solidFill>
            <a:srgbClr val="FECB3E"/>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l" defTabSz="457200"/>
            <a:endParaRPr lang="en-US" sz="2400">
              <a:latin typeface="Arial" charset="0"/>
              <a:cs typeface="Arial" charset="0"/>
              <a:sym typeface="Arial" charset="0"/>
            </a:endParaRPr>
          </a:p>
        </p:txBody>
      </p:sp>
      <p:sp>
        <p:nvSpPr>
          <p:cNvPr id="61443" name="Rectangle 3"/>
          <p:cNvSpPr>
            <a:spLocks/>
          </p:cNvSpPr>
          <p:nvPr/>
        </p:nvSpPr>
        <p:spPr bwMode="auto">
          <a:xfrm>
            <a:off x="3694113" y="2455863"/>
            <a:ext cx="1754187" cy="884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4800">
                <a:latin typeface="Futura" charset="0"/>
                <a:cs typeface="Futura" charset="0"/>
                <a:sym typeface="Futura" charset="0"/>
              </a:rPr>
              <a:t>Why?</a:t>
            </a:r>
          </a:p>
        </p:txBody>
      </p:sp>
    </p:spTree>
    <p:extLst>
      <p:ext uri="{BB962C8B-B14F-4D97-AF65-F5344CB8AC3E}">
        <p14:creationId xmlns:p14="http://schemas.microsoft.com/office/powerpoint/2010/main" val="1446110444"/>
      </p:ext>
    </p:extLst>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ph type="title"/>
          </p:nvPr>
        </p:nvSpPr>
        <p:spPr>
          <a:xfrm>
            <a:off x="203200" y="-252413"/>
            <a:ext cx="8737600" cy="1689101"/>
          </a:xfrm>
        </p:spPr>
        <p:txBody>
          <a:bodyPr/>
          <a:lstStyle/>
          <a:p>
            <a:pPr marL="39688"/>
            <a:r>
              <a:rPr lang="en-US" sz="3200">
                <a:latin typeface="Futura" charset="0"/>
                <a:cs typeface="Futura" charset="0"/>
                <a:sym typeface="Futura" charset="0"/>
              </a:rPr>
              <a:t>Assessment </a:t>
            </a:r>
            <a:r>
              <a:rPr lang="en-US" sz="3200">
                <a:solidFill>
                  <a:srgbClr val="C82506"/>
                </a:solidFill>
                <a:latin typeface="Futura" charset="0"/>
                <a:cs typeface="Futura" charset="0"/>
                <a:sym typeface="Futura" charset="0"/>
              </a:rPr>
              <a:t>for </a:t>
            </a:r>
            <a:r>
              <a:rPr lang="en-US" sz="3200">
                <a:latin typeface="Futura" charset="0"/>
                <a:cs typeface="Futura" charset="0"/>
                <a:sym typeface="Futura" charset="0"/>
              </a:rPr>
              <a:t>Learning improves learning for all students.</a:t>
            </a:r>
          </a:p>
        </p:txBody>
      </p:sp>
      <p:pic>
        <p:nvPicPr>
          <p:cNvPr id="63490" name="Picture 2" descr="droppedImage.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350" y="1271588"/>
            <a:ext cx="7353300" cy="5514975"/>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1507557070"/>
      </p:ext>
    </p:extLst>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ph type="ctrTitle"/>
          </p:nvPr>
        </p:nvSpPr>
        <p:spPr>
          <a:xfrm>
            <a:off x="457200" y="44450"/>
            <a:ext cx="8228013" cy="1773238"/>
          </a:xfrm>
        </p:spPr>
        <p:txBody>
          <a:bodyPr/>
          <a:lstStyle/>
          <a:p>
            <a:pPr marL="381000" indent="-342900">
              <a:spcBef>
                <a:spcPts val="800"/>
              </a:spcBef>
            </a:pPr>
            <a:r>
              <a:rPr lang="en-US" sz="3200">
                <a:latin typeface="Futura" charset="0"/>
                <a:cs typeface="Futura" charset="0"/>
                <a:sym typeface="Futura" charset="0"/>
              </a:rPr>
              <a:t>Using </a:t>
            </a:r>
            <a:r>
              <a:rPr lang="en-US" sz="3200">
                <a:solidFill>
                  <a:srgbClr val="C82506"/>
                </a:solidFill>
                <a:latin typeface="Futura" charset="0"/>
                <a:cs typeface="Futura" charset="0"/>
                <a:sym typeface="Futura" charset="0"/>
              </a:rPr>
              <a:t>Assessment for Learning</a:t>
            </a:r>
            <a:r>
              <a:rPr lang="en-US" sz="3200">
                <a:latin typeface="Futura" charset="0"/>
                <a:cs typeface="Futura" charset="0"/>
                <a:sym typeface="Futura" charset="0"/>
              </a:rPr>
              <a:t> techniques, students made almost twice the progress over a year.</a:t>
            </a:r>
          </a:p>
        </p:txBody>
      </p:sp>
      <p:sp>
        <p:nvSpPr>
          <p:cNvPr id="65538" name="Rectangle 2"/>
          <p:cNvSpPr>
            <a:spLocks noChangeArrowheads="1"/>
          </p:cNvSpPr>
          <p:nvPr>
            <p:ph type="subTitle" idx="1"/>
          </p:nvPr>
        </p:nvSpPr>
        <p:spPr>
          <a:xfrm>
            <a:off x="457200" y="1704975"/>
            <a:ext cx="8228013" cy="5257800"/>
          </a:xfrm>
        </p:spPr>
        <p:txBody>
          <a:bodyPr/>
          <a:lstStyle/>
          <a:p>
            <a:pPr marL="381000" indent="-342900"/>
            <a:r>
              <a:rPr lang="en-US" sz="2300">
                <a:latin typeface="Futura" charset="0"/>
                <a:cs typeface="Futura" charset="0"/>
                <a:sym typeface="Futura" charset="0"/>
              </a:rPr>
              <a:t>(William, Lee, Harrison and Black - 2004)</a:t>
            </a:r>
          </a:p>
          <a:p>
            <a:pPr marL="381000" indent="-342900" algn="l"/>
            <a:endParaRPr lang="en-US" sz="2300">
              <a:latin typeface="Futura" charset="0"/>
              <a:cs typeface="Futura" charset="0"/>
              <a:sym typeface="Futura" charset="0"/>
            </a:endParaRPr>
          </a:p>
        </p:txBody>
      </p:sp>
      <p:pic>
        <p:nvPicPr>
          <p:cNvPr id="65539" name="Picture 3" descr="dropp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2228850"/>
            <a:ext cx="7192963" cy="4397375"/>
          </a:xfrm>
          <a:prstGeom prst="rect">
            <a:avLst/>
          </a:prstGeom>
          <a:noFill/>
          <a:ln>
            <a:noFill/>
          </a:ln>
          <a:effectLst>
            <a:outerShdw blurRad="127000" dist="76201"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819324265"/>
      </p:ext>
    </p:extLst>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dropp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11544300" cy="866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2" name="Rectangle 2"/>
          <p:cNvSpPr>
            <a:spLocks/>
          </p:cNvSpPr>
          <p:nvPr/>
        </p:nvSpPr>
        <p:spPr bwMode="auto">
          <a:xfrm>
            <a:off x="44450" y="5829300"/>
            <a:ext cx="9053513" cy="103187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defTabSz="584200"/>
            <a:r>
              <a:rPr lang="en-US">
                <a:solidFill>
                  <a:srgbClr val="FFFFFF"/>
                </a:solidFill>
                <a:latin typeface="Futura" charset="0"/>
                <a:cs typeface="Futura" charset="0"/>
                <a:sym typeface="Futura" charset="0"/>
              </a:rPr>
              <a:t>I learn best when </a:t>
            </a:r>
            <a:r>
              <a:rPr lang="en-US" i="1">
                <a:solidFill>
                  <a:srgbClr val="FFFFFF"/>
                </a:solidFill>
                <a:latin typeface="Futura" charset="0"/>
                <a:cs typeface="Futura" charset="0"/>
                <a:sym typeface="Futura" charset="0"/>
              </a:rPr>
              <a:t>I am given feedback about the quality of my work, and what I can do to improve it.</a:t>
            </a:r>
            <a:endParaRPr lang="en-US">
              <a:solidFill>
                <a:srgbClr val="FFFFFF"/>
              </a:solidFill>
              <a:latin typeface="Futura" charset="0"/>
              <a:cs typeface="Futura" charset="0"/>
              <a:sym typeface="Futura" charset="0"/>
            </a:endParaRPr>
          </a:p>
        </p:txBody>
      </p:sp>
    </p:spTree>
    <p:extLst>
      <p:ext uri="{BB962C8B-B14F-4D97-AF65-F5344CB8AC3E}">
        <p14:creationId xmlns:p14="http://schemas.microsoft.com/office/powerpoint/2010/main" val="2033941513"/>
      </p:ext>
    </p:extLst>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p:cNvSpPr>
          <p:nvPr/>
        </p:nvSpPr>
        <p:spPr bwMode="auto">
          <a:xfrm>
            <a:off x="1243013" y="80963"/>
            <a:ext cx="8229600" cy="590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lstStyle/>
          <a:p>
            <a:pPr algn="l" defTabSz="457200">
              <a:lnSpc>
                <a:spcPts val="11800"/>
              </a:lnSpc>
            </a:pPr>
            <a:r>
              <a:rPr lang="en-US" sz="1200" b="1">
                <a:solidFill>
                  <a:srgbClr val="FF8647"/>
                </a:solidFill>
                <a:latin typeface="Futura" charset="0"/>
                <a:cs typeface="Futura" charset="0"/>
                <a:sym typeface="Futura" charset="0"/>
              </a:rPr>
              <a:t> </a:t>
            </a:r>
            <a:r>
              <a:rPr lang="en-US" sz="8300" b="1">
                <a:solidFill>
                  <a:srgbClr val="FF8647"/>
                </a:solidFill>
                <a:latin typeface="Futura" charset="0"/>
                <a:cs typeface="Futura" charset="0"/>
                <a:sym typeface="Futura" charset="0"/>
              </a:rPr>
              <a:t>feedback</a:t>
            </a:r>
            <a:r>
              <a:rPr lang="en-US" sz="8300" b="1">
                <a:latin typeface="Futura" charset="0"/>
                <a:cs typeface="Futura" charset="0"/>
                <a:sym typeface="Futura" charset="0"/>
              </a:rPr>
              <a:t> </a:t>
            </a:r>
            <a:endParaRPr lang="en-US" sz="1200" b="1">
              <a:latin typeface="Futura" charset="0"/>
              <a:cs typeface="Futura" charset="0"/>
              <a:sym typeface="Futura" charset="0"/>
            </a:endParaRPr>
          </a:p>
          <a:p>
            <a:pPr algn="l" defTabSz="457200">
              <a:lnSpc>
                <a:spcPts val="3300"/>
              </a:lnSpc>
            </a:pPr>
            <a:endParaRPr lang="en-US" sz="1200" b="1">
              <a:latin typeface="Futura" charset="0"/>
              <a:cs typeface="Futura" charset="0"/>
              <a:sym typeface="Futura" charset="0"/>
            </a:endParaRPr>
          </a:p>
          <a:p>
            <a:pPr algn="l" defTabSz="457200">
              <a:lnSpc>
                <a:spcPts val="4700"/>
              </a:lnSpc>
            </a:pPr>
            <a:r>
              <a:rPr lang="en-US" sz="2400" b="1">
                <a:latin typeface="Futura" charset="0"/>
                <a:cs typeface="Futura" charset="0"/>
                <a:sym typeface="Futura" charset="0"/>
              </a:rPr>
              <a:t>provides the learner information with:</a:t>
            </a:r>
          </a:p>
          <a:p>
            <a:pPr algn="l" defTabSz="457200">
              <a:lnSpc>
                <a:spcPts val="4700"/>
              </a:lnSpc>
            </a:pPr>
            <a:endParaRPr lang="en-US" sz="2400" b="1">
              <a:latin typeface="Futura" charset="0"/>
              <a:cs typeface="Futura" charset="0"/>
              <a:sym typeface="Futura" charset="0"/>
            </a:endParaRPr>
          </a:p>
        </p:txBody>
      </p:sp>
      <p:sp>
        <p:nvSpPr>
          <p:cNvPr id="67586" name="Line 2"/>
          <p:cNvSpPr>
            <a:spLocks noChangeShapeType="1"/>
          </p:cNvSpPr>
          <p:nvPr/>
        </p:nvSpPr>
        <p:spPr bwMode="auto">
          <a:xfrm flipH="1">
            <a:off x="2222500" y="6316663"/>
            <a:ext cx="2347913" cy="20637"/>
          </a:xfrm>
          <a:prstGeom prst="line">
            <a:avLst/>
          </a:prstGeom>
          <a:noFill/>
          <a:ln w="50800" cap="flat" cmpd="sng">
            <a:solidFill>
              <a:srgbClr val="FF4013"/>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defTabSz="457200"/>
            <a:endParaRPr lang="en-US" sz="1200">
              <a:latin typeface="Helvetica" charset="0"/>
              <a:cs typeface="Helvetica" charset="0"/>
              <a:sym typeface="Helvetica" charset="0"/>
            </a:endParaRPr>
          </a:p>
        </p:txBody>
      </p:sp>
      <p:sp>
        <p:nvSpPr>
          <p:cNvPr id="67587" name="Line 3"/>
          <p:cNvSpPr>
            <a:spLocks noChangeShapeType="1"/>
          </p:cNvSpPr>
          <p:nvPr/>
        </p:nvSpPr>
        <p:spPr bwMode="auto">
          <a:xfrm flipV="1">
            <a:off x="3405188" y="3128963"/>
            <a:ext cx="3022600" cy="25400"/>
          </a:xfrm>
          <a:prstGeom prst="line">
            <a:avLst/>
          </a:prstGeom>
          <a:noFill/>
          <a:ln w="50800" cap="flat" cmpd="sng">
            <a:solidFill>
              <a:srgbClr val="FF4013"/>
            </a:solidFill>
            <a:prstDash val="solid"/>
            <a:round/>
            <a:headEnd type="stealth"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defTabSz="457200"/>
            <a:endParaRPr lang="en-US" sz="1200">
              <a:latin typeface="Helvetica" charset="0"/>
              <a:cs typeface="Helvetica" charset="0"/>
              <a:sym typeface="Helvetica" charset="0"/>
            </a:endParaRPr>
          </a:p>
        </p:txBody>
      </p:sp>
      <p:pic>
        <p:nvPicPr>
          <p:cNvPr id="67588" name="Picture 4" descr="dropp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993900"/>
            <a:ext cx="6477000" cy="485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7589" name="Rectangle 5"/>
          <p:cNvSpPr>
            <a:spLocks/>
          </p:cNvSpPr>
          <p:nvPr/>
        </p:nvSpPr>
        <p:spPr bwMode="auto">
          <a:xfrm>
            <a:off x="6651625" y="2549525"/>
            <a:ext cx="2349500" cy="1206500"/>
          </a:xfrm>
          <a:prstGeom prst="rect">
            <a:avLst/>
          </a:prstGeom>
          <a:solidFill>
            <a:srgbClr val="F5D32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marL="39688" defTabSz="457200"/>
            <a:r>
              <a:rPr lang="en-US" sz="3300">
                <a:latin typeface="Futura" charset="0"/>
                <a:cs typeface="Futura" charset="0"/>
                <a:sym typeface="Futura" charset="0"/>
              </a:rPr>
              <a:t>Where I want to be</a:t>
            </a:r>
          </a:p>
        </p:txBody>
      </p:sp>
      <p:sp>
        <p:nvSpPr>
          <p:cNvPr id="67590" name="Rectangle 6"/>
          <p:cNvSpPr>
            <a:spLocks/>
          </p:cNvSpPr>
          <p:nvPr/>
        </p:nvSpPr>
        <p:spPr bwMode="auto">
          <a:xfrm>
            <a:off x="381000" y="5507038"/>
            <a:ext cx="2481263" cy="660400"/>
          </a:xfrm>
          <a:prstGeom prst="rect">
            <a:avLst/>
          </a:prstGeom>
          <a:solidFill>
            <a:srgbClr val="F5D328"/>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3400">
                <a:latin typeface="Futura" charset="0"/>
                <a:cs typeface="Futura" charset="0"/>
                <a:sym typeface="Futura" charset="0"/>
              </a:rPr>
              <a:t>Where I am</a:t>
            </a:r>
          </a:p>
        </p:txBody>
      </p:sp>
      <p:sp>
        <p:nvSpPr>
          <p:cNvPr id="67591" name="Line 7"/>
          <p:cNvSpPr>
            <a:spLocks noChangeShapeType="1"/>
          </p:cNvSpPr>
          <p:nvPr/>
        </p:nvSpPr>
        <p:spPr bwMode="auto">
          <a:xfrm flipV="1">
            <a:off x="3133725" y="3933825"/>
            <a:ext cx="3319463" cy="1757363"/>
          </a:xfrm>
          <a:prstGeom prst="line">
            <a:avLst/>
          </a:prstGeom>
          <a:noFill/>
          <a:ln w="1270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2600">
              <a:solidFill>
                <a:srgbClr val="FFFFFF"/>
              </a:solidFill>
              <a:effectLst>
                <a:outerShdw blurRad="38100" dist="38100" dir="2700000" algn="tl">
                  <a:srgbClr val="DDDDDD"/>
                </a:outerShdw>
              </a:effectLst>
            </a:endParaRPr>
          </a:p>
        </p:txBody>
      </p:sp>
    </p:spTree>
    <p:extLst>
      <p:ext uri="{BB962C8B-B14F-4D97-AF65-F5344CB8AC3E}">
        <p14:creationId xmlns:p14="http://schemas.microsoft.com/office/powerpoint/2010/main" val="1356574289"/>
      </p:ext>
    </p:extLst>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Screen Shot 2011-10-10 at 2.50.0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34925"/>
            <a:ext cx="5653088" cy="678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8610" name="Picture 2" descr="ur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2563" y="2224088"/>
            <a:ext cx="2270125" cy="240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3246099"/>
      </p:ext>
    </p:extLst>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What do you like to do- kindergarten mandarin immersion.mp4" descr="/Volumes/Shazza2015/Chinese/a_Conferences/2015/SHANGHAI_DEC/A_SHANGHAI_DEC/01_assess/AssessmentforLearning/AssessmentforLearning/What do you like to do- kindergarten mandarin immersion.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1462088"/>
            <a:ext cx="9144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4" name="Rectangle 2"/>
          <p:cNvSpPr>
            <a:spLocks/>
          </p:cNvSpPr>
          <p:nvPr/>
        </p:nvSpPr>
        <p:spPr bwMode="auto">
          <a:xfrm>
            <a:off x="309563" y="-76200"/>
            <a:ext cx="8523287" cy="104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nchor="ctr">
            <a:spAutoFit/>
          </a:bodyPr>
          <a:lstStyle/>
          <a:p>
            <a:r>
              <a:rPr lang="en-US" sz="5700">
                <a:latin typeface="Futura" charset="0"/>
                <a:cs typeface="Futura" charset="0"/>
                <a:sym typeface="Futura" charset="0"/>
              </a:rPr>
              <a:t>Let</a:t>
            </a:r>
            <a:r>
              <a:rPr lang="ja-JP" altLang="en-US" sz="5700">
                <a:latin typeface="Arial"/>
                <a:cs typeface="Futura" charset="0"/>
                <a:sym typeface="Futura" charset="0"/>
              </a:rPr>
              <a:t>’</a:t>
            </a:r>
            <a:r>
              <a:rPr lang="en-US" sz="5700">
                <a:latin typeface="Futura" charset="0"/>
                <a:cs typeface="Futura" charset="0"/>
                <a:sym typeface="Futura" charset="0"/>
              </a:rPr>
              <a:t>s give some Feedback</a:t>
            </a:r>
          </a:p>
        </p:txBody>
      </p:sp>
      <p:pic>
        <p:nvPicPr>
          <p:cNvPr id="69635" name="Picture 3" descr="ur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3988" y="717550"/>
            <a:ext cx="987425" cy="104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1796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696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9633"/>
                </p:tgtEl>
              </p:cMediaNode>
            </p:video>
            <p:seq concurrent="1" nextAc="seek">
              <p:cTn id="8" restart="whenNotActive" fill="hold" evtFilter="cancelBubble" nodeType="interactiveSeq">
                <p:stCondLst>
                  <p:cond evt="onClick" delay="0">
                    <p:tgtEl>
                      <p:spTgt spid="6963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9633"/>
                                        </p:tgtEl>
                                      </p:cBhvr>
                                    </p:cmd>
                                  </p:childTnLst>
                                </p:cTn>
                              </p:par>
                            </p:childTnLst>
                          </p:cTn>
                        </p:par>
                      </p:childTnLst>
                    </p:cTn>
                  </p:par>
                </p:childTnLst>
              </p:cTn>
              <p:nextCondLst>
                <p:cond evt="onClick" delay="0">
                  <p:tgtEl>
                    <p:spTgt spid="6963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descr="3952984450_953c33c096_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 y="-112713"/>
            <a:ext cx="9734550" cy="9734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0658" name="AutoShape 2"/>
          <p:cNvSpPr>
            <a:spLocks/>
          </p:cNvSpPr>
          <p:nvPr/>
        </p:nvSpPr>
        <p:spPr bwMode="auto">
          <a:xfrm>
            <a:off x="3352800" y="2405063"/>
            <a:ext cx="2755900" cy="1384300"/>
          </a:xfrm>
          <a:prstGeom prst="roundRect">
            <a:avLst>
              <a:gd name="adj" fmla="val 13759"/>
            </a:avLst>
          </a:prstGeom>
          <a:solidFill>
            <a:srgbClr val="D357FE"/>
          </a:solidFill>
          <a:ln w="254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marL="39688" algn="l" defTabSz="457200"/>
            <a:endParaRPr lang="en-US" sz="2400">
              <a:latin typeface="Arial" charset="0"/>
              <a:cs typeface="Arial" charset="0"/>
              <a:sym typeface="Arial" charset="0"/>
            </a:endParaRPr>
          </a:p>
        </p:txBody>
      </p:sp>
      <p:sp>
        <p:nvSpPr>
          <p:cNvPr id="70659" name="Rectangle 3"/>
          <p:cNvSpPr>
            <a:spLocks/>
          </p:cNvSpPr>
          <p:nvPr/>
        </p:nvSpPr>
        <p:spPr bwMode="auto">
          <a:xfrm>
            <a:off x="3808413" y="2706688"/>
            <a:ext cx="2085975" cy="77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4800">
                <a:solidFill>
                  <a:srgbClr val="FFFFFF"/>
                </a:solidFill>
                <a:latin typeface="Arial" charset="0"/>
                <a:cs typeface="Arial" charset="0"/>
                <a:sym typeface="Arial" charset="0"/>
              </a:rPr>
              <a:t>When?</a:t>
            </a:r>
          </a:p>
        </p:txBody>
      </p:sp>
    </p:spTree>
    <p:extLst>
      <p:ext uri="{BB962C8B-B14F-4D97-AF65-F5344CB8AC3E}">
        <p14:creationId xmlns:p14="http://schemas.microsoft.com/office/powerpoint/2010/main" val="2685598338"/>
      </p:ext>
    </p:extLst>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ChangeArrowheads="1"/>
          </p:cNvSpPr>
          <p:nvPr>
            <p:ph type="title"/>
          </p:nvPr>
        </p:nvSpPr>
        <p:spPr>
          <a:xfrm>
            <a:off x="457200" y="-336550"/>
            <a:ext cx="8229600" cy="1690688"/>
          </a:xfrm>
        </p:spPr>
        <p:txBody>
          <a:bodyPr/>
          <a:lstStyle/>
          <a:p>
            <a:pPr marL="39688"/>
            <a:r>
              <a:rPr lang="en-US" sz="3200">
                <a:latin typeface="Futura" charset="0"/>
                <a:cs typeface="Futura" charset="0"/>
                <a:sym typeface="Futura" charset="0"/>
              </a:rPr>
              <a:t>Student-Friendly Learning Goals</a:t>
            </a:r>
          </a:p>
        </p:txBody>
      </p:sp>
      <p:sp>
        <p:nvSpPr>
          <p:cNvPr id="71682" name="Rectangle 2"/>
          <p:cNvSpPr>
            <a:spLocks noChangeArrowheads="1"/>
          </p:cNvSpPr>
          <p:nvPr>
            <p:ph type="body" idx="1"/>
          </p:nvPr>
        </p:nvSpPr>
        <p:spPr>
          <a:xfrm>
            <a:off x="341313" y="1212850"/>
            <a:ext cx="8229600" cy="5257800"/>
          </a:xfrm>
        </p:spPr>
        <p:txBody>
          <a:bodyPr/>
          <a:lstStyle/>
          <a:p>
            <a:pPr marL="382588">
              <a:spcBef>
                <a:spcPts val="700"/>
              </a:spcBef>
              <a:buFont typeface="Arial" charset="0"/>
              <a:buChar char="•"/>
            </a:pPr>
            <a:r>
              <a:rPr lang="en-US" sz="2900">
                <a:latin typeface="Futura" charset="0"/>
                <a:cs typeface="Futura" charset="0"/>
                <a:sym typeface="Futura" charset="0"/>
              </a:rPr>
              <a:t>Provide students with a clear and understandable vision of the learning target.</a:t>
            </a:r>
          </a:p>
        </p:txBody>
      </p:sp>
      <p:pic>
        <p:nvPicPr>
          <p:cNvPr id="71683" name="Picture 3" descr="dropped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8813" y="2673350"/>
            <a:ext cx="2516187" cy="233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4" name="Rectangle 4"/>
          <p:cNvSpPr>
            <a:spLocks/>
          </p:cNvSpPr>
          <p:nvPr/>
        </p:nvSpPr>
        <p:spPr bwMode="auto">
          <a:xfrm>
            <a:off x="584200" y="3200400"/>
            <a:ext cx="1238250" cy="446088"/>
          </a:xfrm>
          <a:prstGeom prst="rect">
            <a:avLst/>
          </a:prstGeom>
          <a:solidFill>
            <a:srgbClr val="FFFC4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latin typeface="Arial" charset="0"/>
                <a:cs typeface="Arial" charset="0"/>
                <a:sym typeface="Arial" charset="0"/>
              </a:rPr>
              <a:t>I can.....</a:t>
            </a:r>
          </a:p>
        </p:txBody>
      </p:sp>
      <p:sp>
        <p:nvSpPr>
          <p:cNvPr id="71685" name="Rectangle 5"/>
          <p:cNvSpPr>
            <a:spLocks/>
          </p:cNvSpPr>
          <p:nvPr/>
        </p:nvSpPr>
        <p:spPr bwMode="auto">
          <a:xfrm>
            <a:off x="660400" y="4229100"/>
            <a:ext cx="2254250" cy="446088"/>
          </a:xfrm>
          <a:prstGeom prst="rect">
            <a:avLst/>
          </a:prstGeom>
          <a:solidFill>
            <a:srgbClr val="FFFC4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latin typeface="Arial" charset="0"/>
                <a:cs typeface="Arial" charset="0"/>
                <a:sym typeface="Arial" charset="0"/>
              </a:rPr>
              <a:t>I am able to .....</a:t>
            </a:r>
          </a:p>
        </p:txBody>
      </p:sp>
      <p:sp>
        <p:nvSpPr>
          <p:cNvPr id="71686" name="Rectangle 6"/>
          <p:cNvSpPr>
            <a:spLocks/>
          </p:cNvSpPr>
          <p:nvPr/>
        </p:nvSpPr>
        <p:spPr bwMode="auto">
          <a:xfrm>
            <a:off x="482600" y="5156200"/>
            <a:ext cx="1441450" cy="446088"/>
          </a:xfrm>
          <a:prstGeom prst="rect">
            <a:avLst/>
          </a:prstGeom>
          <a:solidFill>
            <a:srgbClr val="FFFC4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latin typeface="Arial" charset="0"/>
                <a:cs typeface="Arial" charset="0"/>
                <a:sym typeface="Arial" charset="0"/>
              </a:rPr>
              <a:t>I know.....</a:t>
            </a:r>
          </a:p>
        </p:txBody>
      </p:sp>
      <p:sp>
        <p:nvSpPr>
          <p:cNvPr id="71687" name="Rectangle 7"/>
          <p:cNvSpPr>
            <a:spLocks/>
          </p:cNvSpPr>
          <p:nvPr/>
        </p:nvSpPr>
        <p:spPr bwMode="auto">
          <a:xfrm>
            <a:off x="3225800" y="5156200"/>
            <a:ext cx="2678113" cy="446088"/>
          </a:xfrm>
          <a:prstGeom prst="rect">
            <a:avLst/>
          </a:prstGeom>
          <a:solidFill>
            <a:srgbClr val="FFFC4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latin typeface="Arial" charset="0"/>
                <a:cs typeface="Arial" charset="0"/>
                <a:sym typeface="Arial" charset="0"/>
              </a:rPr>
              <a:t>I will be able to .....</a:t>
            </a:r>
          </a:p>
        </p:txBody>
      </p:sp>
      <p:sp>
        <p:nvSpPr>
          <p:cNvPr id="71688" name="Rectangle 8"/>
          <p:cNvSpPr>
            <a:spLocks/>
          </p:cNvSpPr>
          <p:nvPr/>
        </p:nvSpPr>
        <p:spPr bwMode="auto">
          <a:xfrm>
            <a:off x="3086100" y="6007100"/>
            <a:ext cx="3322638" cy="446088"/>
          </a:xfrm>
          <a:prstGeom prst="rect">
            <a:avLst/>
          </a:prstGeom>
          <a:solidFill>
            <a:srgbClr val="FFFC4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latin typeface="Arial" charset="0"/>
                <a:cs typeface="Arial" charset="0"/>
                <a:sym typeface="Arial" charset="0"/>
              </a:rPr>
              <a:t>I am learning how to.....</a:t>
            </a:r>
          </a:p>
        </p:txBody>
      </p:sp>
      <p:sp>
        <p:nvSpPr>
          <p:cNvPr id="71689" name="Rectangle 9"/>
          <p:cNvSpPr>
            <a:spLocks/>
          </p:cNvSpPr>
          <p:nvPr/>
        </p:nvSpPr>
        <p:spPr bwMode="auto">
          <a:xfrm>
            <a:off x="6134100" y="3200400"/>
            <a:ext cx="1543050" cy="446088"/>
          </a:xfrm>
          <a:prstGeom prst="rect">
            <a:avLst/>
          </a:prstGeom>
          <a:solidFill>
            <a:srgbClr val="FFFC4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latin typeface="Arial" charset="0"/>
                <a:cs typeface="Arial" charset="0"/>
                <a:sym typeface="Arial" charset="0"/>
              </a:rPr>
              <a:t>I can tell...</a:t>
            </a:r>
          </a:p>
        </p:txBody>
      </p:sp>
      <p:sp>
        <p:nvSpPr>
          <p:cNvPr id="71690" name="Rectangle 10"/>
          <p:cNvSpPr>
            <a:spLocks/>
          </p:cNvSpPr>
          <p:nvPr/>
        </p:nvSpPr>
        <p:spPr bwMode="auto">
          <a:xfrm>
            <a:off x="6718300" y="5016500"/>
            <a:ext cx="1797050" cy="446088"/>
          </a:xfrm>
          <a:prstGeom prst="rect">
            <a:avLst/>
          </a:prstGeom>
          <a:solidFill>
            <a:srgbClr val="FFFC4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latin typeface="Arial" charset="0"/>
                <a:cs typeface="Arial" charset="0"/>
                <a:sym typeface="Arial" charset="0"/>
              </a:rPr>
              <a:t>I can write...</a:t>
            </a:r>
          </a:p>
        </p:txBody>
      </p:sp>
      <p:sp>
        <p:nvSpPr>
          <p:cNvPr id="71691" name="Rectangle 11"/>
          <p:cNvSpPr>
            <a:spLocks/>
          </p:cNvSpPr>
          <p:nvPr/>
        </p:nvSpPr>
        <p:spPr bwMode="auto">
          <a:xfrm>
            <a:off x="6477000" y="4000500"/>
            <a:ext cx="1679575" cy="446088"/>
          </a:xfrm>
          <a:prstGeom prst="rect">
            <a:avLst/>
          </a:prstGeom>
          <a:solidFill>
            <a:srgbClr val="FFFC4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50800" tIns="50800" rIns="50800" bIns="50800">
            <a:spAutoFit/>
          </a:bodyPr>
          <a:lstStyle/>
          <a:p>
            <a:pPr marL="39688" algn="l" defTabSz="457200"/>
            <a:r>
              <a:rPr lang="en-US" sz="2400">
                <a:latin typeface="Arial" charset="0"/>
                <a:cs typeface="Arial" charset="0"/>
                <a:sym typeface="Arial" charset="0"/>
              </a:rPr>
              <a:t>I can read..</a:t>
            </a:r>
          </a:p>
        </p:txBody>
      </p:sp>
    </p:spTree>
    <p:extLst>
      <p:ext uri="{BB962C8B-B14F-4D97-AF65-F5344CB8AC3E}">
        <p14:creationId xmlns:p14="http://schemas.microsoft.com/office/powerpoint/2010/main" val="2001177075"/>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dsc0183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2" name="Rectangle 2"/>
          <p:cNvSpPr>
            <a:spLocks/>
          </p:cNvSpPr>
          <p:nvPr/>
        </p:nvSpPr>
        <p:spPr bwMode="auto">
          <a:xfrm>
            <a:off x="411163" y="23813"/>
            <a:ext cx="8878887" cy="685800"/>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4600">
                <a:solidFill>
                  <a:srgbClr val="FFFFFF"/>
                </a:solidFill>
                <a:latin typeface="SIL-Kai-Reg-Jian" charset="0"/>
                <a:cs typeface="SIL-Kai-Reg-Jian" charset="0"/>
                <a:sym typeface="SIL-Kai-Reg-Jian" charset="0"/>
              </a:rPr>
              <a:t>我也在南京师范大学</a:t>
            </a:r>
            <a:r>
              <a:rPr lang="en-US" sz="4600">
                <a:solidFill>
                  <a:srgbClr val="FFFFFF"/>
                </a:solidFill>
                <a:latin typeface="SIL-Kai-Reg-Jian" charset="0"/>
                <a:cs typeface="SIL-Kai-Reg-Jian" charset="0"/>
                <a:sym typeface="SIL-Kai-Reg-Jian" charset="0"/>
              </a:rPr>
              <a:t>,</a:t>
            </a:r>
            <a:r>
              <a:rPr lang="ja-JP" altLang="en-US" sz="4600">
                <a:solidFill>
                  <a:srgbClr val="FFFFFF"/>
                </a:solidFill>
                <a:latin typeface="SIL-Kai-Reg-Jian" charset="0"/>
                <a:cs typeface="SIL-Kai-Reg-Jian" charset="0"/>
                <a:sym typeface="SIL-Kai-Reg-Jian" charset="0"/>
              </a:rPr>
              <a:t>学过中文。</a:t>
            </a:r>
            <a:endParaRPr lang="en-US" sz="4600">
              <a:solidFill>
                <a:srgbClr val="FFFFFF"/>
              </a:solidFill>
              <a:latin typeface="SIL-Kai-Reg-Jian" charset="0"/>
              <a:cs typeface="SIL-Kai-Reg-Jian" charset="0"/>
              <a:sym typeface="SIL-Kai-Reg-Jian" charset="0"/>
            </a:endParaRPr>
          </a:p>
        </p:txBody>
      </p:sp>
    </p:spTree>
    <p:extLst>
      <p:ext uri="{BB962C8B-B14F-4D97-AF65-F5344CB8AC3E}">
        <p14:creationId xmlns:p14="http://schemas.microsoft.com/office/powerpoint/2010/main" val="1498355101"/>
      </p:ext>
    </p:extLst>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ph type="title"/>
          </p:nvPr>
        </p:nvSpPr>
        <p:spPr>
          <a:xfrm>
            <a:off x="568325" y="-74613"/>
            <a:ext cx="8229600" cy="1690688"/>
          </a:xfrm>
        </p:spPr>
        <p:txBody>
          <a:bodyPr/>
          <a:lstStyle/>
          <a:p>
            <a:pPr marL="39688"/>
            <a:r>
              <a:rPr lang="en-US" sz="4800" b="1">
                <a:solidFill>
                  <a:srgbClr val="FF6A00"/>
                </a:solidFill>
                <a:latin typeface="Futura" charset="0"/>
                <a:cs typeface="Futura" charset="0"/>
                <a:sym typeface="Futura" charset="0"/>
              </a:rPr>
              <a:t>Learning Goals</a:t>
            </a:r>
            <a:r>
              <a:rPr lang="en-US" sz="4800">
                <a:latin typeface="Futura Medium" charset="0"/>
                <a:cs typeface="Futura Medium" charset="0"/>
                <a:sym typeface="Futura Medium" charset="0"/>
              </a:rPr>
              <a:t> - S.M.A.R.T</a:t>
            </a:r>
          </a:p>
        </p:txBody>
      </p:sp>
      <p:sp>
        <p:nvSpPr>
          <p:cNvPr id="73730" name="Rectangle 2"/>
          <p:cNvSpPr>
            <a:spLocks noChangeArrowheads="1"/>
          </p:cNvSpPr>
          <p:nvPr>
            <p:ph type="body" idx="1"/>
          </p:nvPr>
        </p:nvSpPr>
        <p:spPr>
          <a:xfrm>
            <a:off x="268288" y="1892300"/>
            <a:ext cx="8229600" cy="5257800"/>
          </a:xfrm>
        </p:spPr>
        <p:txBody>
          <a:bodyPr/>
          <a:lstStyle/>
          <a:p>
            <a:pPr marL="554038" indent="-514350">
              <a:spcBef>
                <a:spcPts val="700"/>
              </a:spcBef>
              <a:buFont typeface="Arial" charset="0"/>
              <a:buChar char="•"/>
            </a:pPr>
            <a:r>
              <a:rPr lang="en-US" sz="4800">
                <a:latin typeface="Futura" charset="0"/>
                <a:cs typeface="Futura" charset="0"/>
                <a:sym typeface="Futura" charset="0"/>
              </a:rPr>
              <a:t>Small</a:t>
            </a:r>
          </a:p>
          <a:p>
            <a:pPr marL="554038" indent="-514350">
              <a:spcBef>
                <a:spcPts val="700"/>
              </a:spcBef>
              <a:buFont typeface="Arial" charset="0"/>
              <a:buChar char="•"/>
            </a:pPr>
            <a:r>
              <a:rPr lang="en-US" sz="4800">
                <a:latin typeface="Futura" charset="0"/>
                <a:cs typeface="Futura" charset="0"/>
                <a:sym typeface="Futura" charset="0"/>
              </a:rPr>
              <a:t>Measurable </a:t>
            </a:r>
          </a:p>
          <a:p>
            <a:pPr marL="554038" indent="-514350">
              <a:spcBef>
                <a:spcPts val="700"/>
              </a:spcBef>
              <a:buFont typeface="Arial" charset="0"/>
              <a:buChar char="•"/>
            </a:pPr>
            <a:r>
              <a:rPr lang="en-US" sz="4800">
                <a:latin typeface="Futura" charset="0"/>
                <a:cs typeface="Futura" charset="0"/>
                <a:sym typeface="Futura" charset="0"/>
              </a:rPr>
              <a:t>Achievable </a:t>
            </a:r>
          </a:p>
          <a:p>
            <a:pPr marL="554038" indent="-514350">
              <a:spcBef>
                <a:spcPts val="700"/>
              </a:spcBef>
              <a:buFont typeface="Arial" charset="0"/>
              <a:buChar char="•"/>
            </a:pPr>
            <a:r>
              <a:rPr lang="en-US" sz="4800">
                <a:latin typeface="Futura" charset="0"/>
                <a:cs typeface="Futura" charset="0"/>
                <a:sym typeface="Futura" charset="0"/>
              </a:rPr>
              <a:t>Realistic</a:t>
            </a:r>
          </a:p>
          <a:p>
            <a:pPr marL="554038" indent="-514350">
              <a:spcBef>
                <a:spcPts val="700"/>
              </a:spcBef>
              <a:buFont typeface="Arial" charset="0"/>
              <a:buChar char="•"/>
            </a:pPr>
            <a:r>
              <a:rPr lang="en-US" sz="4800">
                <a:latin typeface="Futura" charset="0"/>
                <a:cs typeface="Futura" charset="0"/>
                <a:sym typeface="Futura" charset="0"/>
              </a:rPr>
              <a:t>Time limited</a:t>
            </a:r>
          </a:p>
        </p:txBody>
      </p:sp>
      <p:pic>
        <p:nvPicPr>
          <p:cNvPr id="73731" name="Picture 3" descr="0023aea9dd430ede7a87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1925638"/>
            <a:ext cx="5202238" cy="4605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4210500"/>
      </p:ext>
    </p:extLst>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image.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763" y="-11113"/>
            <a:ext cx="9132887" cy="6880226"/>
          </a:xfrm>
          <a:prstGeom prst="rect">
            <a:avLst/>
          </a:prstGeom>
          <a:noFill/>
          <a:ln>
            <a:noFill/>
          </a:ln>
          <a:effectLst>
            <a:outerShdw blurRad="101600" dist="508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1266" name="Rectangle 2"/>
          <p:cNvSpPr>
            <a:spLocks/>
          </p:cNvSpPr>
          <p:nvPr/>
        </p:nvSpPr>
        <p:spPr bwMode="auto">
          <a:xfrm>
            <a:off x="220663" y="69850"/>
            <a:ext cx="8699500" cy="1139825"/>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3800">
                <a:solidFill>
                  <a:srgbClr val="FFFFFF"/>
                </a:solidFill>
                <a:latin typeface="SIL-Kai-Reg-Jian" charset="0"/>
                <a:cs typeface="SIL-Kai-Reg-Jian" charset="0"/>
                <a:sym typeface="SIL-Kai-Reg-Jian" charset="0"/>
              </a:rPr>
              <a:t>当我在台湾的时候，</a:t>
            </a:r>
            <a:r>
              <a:rPr lang="en-US" sz="3800">
                <a:solidFill>
                  <a:srgbClr val="FFFFFF"/>
                </a:solidFill>
                <a:latin typeface="SIL-Kai-Reg-Jian" charset="0"/>
                <a:cs typeface="SIL-Kai-Reg-Jian" charset="0"/>
                <a:sym typeface="SIL-Kai-Reg-Jian" charset="0"/>
              </a:rPr>
              <a:t> </a:t>
            </a:r>
            <a:r>
              <a:rPr lang="ja-JP" altLang="en-US" sz="3800">
                <a:solidFill>
                  <a:srgbClr val="FFFFFF"/>
                </a:solidFill>
                <a:latin typeface="SIL-Kai-Reg-Jian" charset="0"/>
                <a:cs typeface="SIL-Kai-Reg-Jian" charset="0"/>
                <a:sym typeface="SIL-Kai-Reg-Jian" charset="0"/>
              </a:rPr>
              <a:t>我那里的朋友想给我起一个合适的中文名字。</a:t>
            </a:r>
            <a:endParaRPr lang="en-US" sz="3800">
              <a:solidFill>
                <a:srgbClr val="FFFFFF"/>
              </a:solidFill>
              <a:latin typeface="SIL-Kai-Reg-Jian" charset="0"/>
              <a:cs typeface="SIL-Kai-Reg-Jian" charset="0"/>
              <a:sym typeface="SIL-Kai-Reg-Jian" charset="0"/>
            </a:endParaRPr>
          </a:p>
        </p:txBody>
      </p:sp>
    </p:spTree>
    <p:extLst>
      <p:ext uri="{BB962C8B-B14F-4D97-AF65-F5344CB8AC3E}">
        <p14:creationId xmlns:p14="http://schemas.microsoft.com/office/powerpoint/2010/main" val="1305079132"/>
      </p:ext>
    </p:extLst>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hello-my-name-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2070100"/>
            <a:ext cx="6451600" cy="4838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0" name="Rectangle 2"/>
          <p:cNvSpPr>
            <a:spLocks noChangeArrowheads="1"/>
          </p:cNvSpPr>
          <p:nvPr>
            <p:ph type="body" sz="quarter" idx="1"/>
          </p:nvPr>
        </p:nvSpPr>
        <p:spPr>
          <a:xfrm>
            <a:off x="935038" y="4333875"/>
            <a:ext cx="6451600" cy="1536700"/>
          </a:xfrm>
        </p:spPr>
        <p:txBody>
          <a:bodyPr/>
          <a:lstStyle/>
          <a:p>
            <a:pPr marL="268288" indent="-239713" defTabSz="320675">
              <a:spcBef>
                <a:spcPts val="500"/>
              </a:spcBef>
              <a:buFont typeface="Arial" charset="0"/>
              <a:buNone/>
            </a:pPr>
            <a:r>
              <a:rPr lang="en-US" sz="9000">
                <a:latin typeface="SIL-Kai-Reg-Jian" charset="0"/>
                <a:cs typeface="SIL-Kai-Reg-Jian" charset="0"/>
                <a:sym typeface="SIL-Kai-Reg-Jian" charset="0"/>
              </a:rPr>
              <a:t> </a:t>
            </a:r>
            <a:r>
              <a:rPr lang="en-US" sz="9000">
                <a:solidFill>
                  <a:srgbClr val="E32400"/>
                </a:solidFill>
                <a:latin typeface="SIL-Kai-Reg-Jian" charset="0"/>
                <a:cs typeface="SIL-Kai-Reg-Jian" charset="0"/>
                <a:sym typeface="SIL-Kai-Reg-Jian" charset="0"/>
              </a:rPr>
              <a:t>    </a:t>
            </a:r>
            <a:r>
              <a:rPr lang="ja-JP" altLang="en-US" sz="9000">
                <a:solidFill>
                  <a:srgbClr val="E32400"/>
                </a:solidFill>
                <a:latin typeface="SIL-Kai-Reg-Jian" charset="0"/>
                <a:cs typeface="SIL-Kai-Reg-Jian" charset="0"/>
                <a:sym typeface="SIL-Kai-Reg-Jian" charset="0"/>
              </a:rPr>
              <a:t>李莎荣</a:t>
            </a:r>
            <a:endParaRPr lang="en-US" sz="9000">
              <a:latin typeface="SIL-Kai-Reg-Jian" charset="0"/>
              <a:cs typeface="SIL-Kai-Reg-Jian" charset="0"/>
              <a:sym typeface="SIL-Kai-Reg-Jian" charset="0"/>
            </a:endParaRPr>
          </a:p>
        </p:txBody>
      </p:sp>
      <p:sp>
        <p:nvSpPr>
          <p:cNvPr id="12291" name="Rectangle 3"/>
          <p:cNvSpPr>
            <a:spLocks/>
          </p:cNvSpPr>
          <p:nvPr/>
        </p:nvSpPr>
        <p:spPr bwMode="auto">
          <a:xfrm>
            <a:off x="285750" y="136525"/>
            <a:ext cx="9334500"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6000">
                <a:latin typeface="SIL-Kai-Reg-Jian" charset="0"/>
                <a:cs typeface="SIL-Kai-Reg-Jian" charset="0"/>
                <a:sym typeface="SIL-Kai-Reg-Jian" charset="0"/>
              </a:rPr>
              <a:t>他们想了很久，</a:t>
            </a:r>
            <a:endParaRPr lang="en-US" sz="6000">
              <a:latin typeface="SIL-Kai-Reg-Jian" charset="0"/>
              <a:cs typeface="SIL-Kai-Reg-Jian" charset="0"/>
              <a:sym typeface="SIL-Kai-Reg-Jian" charset="0"/>
            </a:endParaRPr>
          </a:p>
          <a:p>
            <a:pPr algn="l" defTabSz="320675">
              <a:lnSpc>
                <a:spcPct val="115000"/>
              </a:lnSpc>
              <a:spcBef>
                <a:spcPts val="400"/>
              </a:spcBef>
            </a:pPr>
            <a:r>
              <a:rPr lang="ja-JP" altLang="en-US" sz="6000">
                <a:latin typeface="SIL-Kai-Reg-Jian" charset="0"/>
                <a:cs typeface="SIL-Kai-Reg-Jian" charset="0"/>
                <a:sym typeface="SIL-Kai-Reg-Jian" charset="0"/>
              </a:rPr>
              <a:t>后来决定我的中文名字就叫：</a:t>
            </a:r>
            <a:endParaRPr lang="en-US" sz="6000">
              <a:latin typeface="SIL-Kai-Reg-Jian" charset="0"/>
              <a:cs typeface="SIL-Kai-Reg-Jian" charset="0"/>
              <a:sym typeface="SIL-Kai-Reg-Jian" charset="0"/>
            </a:endParaRPr>
          </a:p>
        </p:txBody>
      </p:sp>
    </p:spTree>
    <p:extLst>
      <p:ext uri="{BB962C8B-B14F-4D97-AF65-F5344CB8AC3E}">
        <p14:creationId xmlns:p14="http://schemas.microsoft.com/office/powerpoint/2010/main" val="1765508084"/>
      </p:ext>
    </p:extLst>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1-130Q2094531S3.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450" y="1200150"/>
            <a:ext cx="9740900" cy="730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314" name="Rectangle 2"/>
          <p:cNvSpPr>
            <a:spLocks/>
          </p:cNvSpPr>
          <p:nvPr/>
        </p:nvSpPr>
        <p:spPr bwMode="auto">
          <a:xfrm>
            <a:off x="131763" y="150813"/>
            <a:ext cx="10207625" cy="1309687"/>
          </a:xfrm>
          <a:prstGeom prst="rect">
            <a:avLst/>
          </a:pr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spAutoFit/>
          </a:bodyPr>
          <a:lstStyle/>
          <a:p>
            <a:pPr algn="l" defTabSz="320675">
              <a:lnSpc>
                <a:spcPct val="115000"/>
              </a:lnSpc>
              <a:spcBef>
                <a:spcPts val="400"/>
              </a:spcBef>
            </a:pPr>
            <a:r>
              <a:rPr lang="ja-JP" altLang="en-US" sz="4200">
                <a:solidFill>
                  <a:srgbClr val="FFFFFF"/>
                </a:solidFill>
                <a:latin typeface="SIL-Kai-Reg-Jian" charset="0"/>
                <a:cs typeface="SIL-Kai-Reg-Jian" charset="0"/>
                <a:sym typeface="SIL-Kai-Reg-Jian" charset="0"/>
              </a:rPr>
              <a:t>我刚开始学中文的时候，对我来说，</a:t>
            </a:r>
            <a:endParaRPr lang="en-US" sz="4200">
              <a:solidFill>
                <a:srgbClr val="FFFFFF"/>
              </a:solidFill>
              <a:latin typeface="SIL-Kai-Reg-Jian" charset="0"/>
              <a:cs typeface="SIL-Kai-Reg-Jian" charset="0"/>
              <a:sym typeface="SIL-Kai-Reg-Jian" charset="0"/>
            </a:endParaRPr>
          </a:p>
          <a:p>
            <a:pPr algn="l" defTabSz="320675">
              <a:lnSpc>
                <a:spcPct val="115000"/>
              </a:lnSpc>
              <a:spcBef>
                <a:spcPts val="400"/>
              </a:spcBef>
            </a:pPr>
            <a:r>
              <a:rPr lang="ja-JP" altLang="en-US" sz="4200">
                <a:solidFill>
                  <a:srgbClr val="FFFFFF"/>
                </a:solidFill>
                <a:latin typeface="SIL-Kai-Reg-Jian" charset="0"/>
                <a:cs typeface="SIL-Kai-Reg-Jian" charset="0"/>
                <a:sym typeface="SIL-Kai-Reg-Jian" charset="0"/>
              </a:rPr>
              <a:t>很多字的发音听起来都是一样的。</a:t>
            </a:r>
            <a:endParaRPr lang="en-US" sz="4200">
              <a:solidFill>
                <a:srgbClr val="FFFFFF"/>
              </a:solidFill>
              <a:latin typeface="SIL-Kai-Reg-Jian" charset="0"/>
              <a:cs typeface="SIL-Kai-Reg-Jian" charset="0"/>
              <a:sym typeface="SIL-Kai-Reg-Jian" charset="0"/>
            </a:endParaRPr>
          </a:p>
        </p:txBody>
      </p:sp>
    </p:spTree>
    <p:extLst>
      <p:ext uri="{BB962C8B-B14F-4D97-AF65-F5344CB8AC3E}">
        <p14:creationId xmlns:p14="http://schemas.microsoft.com/office/powerpoint/2010/main" val="3145145492"/>
      </p:ext>
    </p:extLst>
  </p:cSld>
  <p:clrMapOvr>
    <a:masterClrMapping/>
  </p:clrMapOvr>
  <p:transition xmlns:p14="http://schemas.microsoft.com/office/powerpoint/2010/mai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926</Words>
  <Application>Microsoft Macintosh PowerPoint</Application>
  <PresentationFormat>On-screen Show (4:3)</PresentationFormat>
  <Paragraphs>177</Paragraphs>
  <Slides>60</Slides>
  <Notes>9</Notes>
  <HiddenSlides>0</HiddenSlides>
  <MMClips>2</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For Learning</vt:lpstr>
      <vt:lpstr>PowerPoint Presentation</vt:lpstr>
      <vt:lpstr>PowerPoint Presentation</vt:lpstr>
      <vt:lpstr>PowerPoint Presentation</vt:lpstr>
      <vt:lpstr>When do you assess?</vt:lpstr>
      <vt:lpstr>PowerPoint Presentation</vt:lpstr>
      <vt:lpstr>Assessment For Learning?</vt:lpstr>
      <vt:lpstr>PowerPoint Presentation</vt:lpstr>
      <vt:lpstr>PowerPoint Presentation</vt:lpstr>
      <vt:lpstr>PowerPoint Presentation</vt:lpstr>
      <vt:lpstr>PowerPoint Presentation</vt:lpstr>
      <vt:lpstr>PowerPoint Presentation</vt:lpstr>
      <vt:lpstr>Assessment For Learning</vt:lpstr>
      <vt:lpstr>Assessment For Learning</vt:lpstr>
      <vt:lpstr>The goal is to make a delicious soup.</vt:lpstr>
      <vt:lpstr>Martin Yan will judge my soup.</vt:lpstr>
      <vt:lpstr>I learn how to make soup.</vt:lpstr>
      <vt:lpstr>PowerPoint Presentation</vt:lpstr>
      <vt:lpstr>Assessment For Learning</vt:lpstr>
      <vt:lpstr>The goal is to make a delicious soup.</vt:lpstr>
      <vt:lpstr>Martin Yan will judge my soup.</vt:lpstr>
      <vt:lpstr>I learn how to make soup.</vt:lpstr>
      <vt:lpstr>PowerPoint Presentation</vt:lpstr>
      <vt:lpstr>PowerPoint Presentation</vt:lpstr>
      <vt:lpstr>PowerPoint Presentation</vt:lpstr>
      <vt:lpstr>PowerPoint Presentation</vt:lpstr>
      <vt:lpstr>PowerPoint Presentation</vt:lpstr>
      <vt:lpstr>PowerPoint Presentation</vt:lpstr>
      <vt:lpstr>The Traditional Model Of Assessment</vt:lpstr>
      <vt:lpstr>Teach - Test - Move on</vt:lpstr>
      <vt:lpstr>Assessment For Learning Model</vt:lpstr>
      <vt:lpstr>Assessment For Learning</vt:lpstr>
      <vt:lpstr>PowerPoint Presentation</vt:lpstr>
      <vt:lpstr>PowerPoint Presentation</vt:lpstr>
      <vt:lpstr>Assessment for Learning improves learning for all students.</vt:lpstr>
      <vt:lpstr>Using Assessment for Learning techniques, students made almost twice the progress over a year.</vt:lpstr>
      <vt:lpstr>PowerPoint Presentation</vt:lpstr>
      <vt:lpstr>PowerPoint Presentation</vt:lpstr>
      <vt:lpstr>PowerPoint Presentation</vt:lpstr>
      <vt:lpstr>PowerPoint Presentation</vt:lpstr>
      <vt:lpstr>PowerPoint Presentation</vt:lpstr>
      <vt:lpstr>Student-Friendly Learning Goals</vt:lpstr>
      <vt:lpstr>Learning Goals - S.M.A.R.T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Shaz</dc:creator>
  <cp:lastModifiedBy>Shaz</cp:lastModifiedBy>
  <cp:revision>1</cp:revision>
  <dcterms:created xsi:type="dcterms:W3CDTF">2015-12-05T15:39:32Z</dcterms:created>
  <dcterms:modified xsi:type="dcterms:W3CDTF">2015-12-05T15:40:43Z</dcterms:modified>
</cp:coreProperties>
</file>