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92691"/>
            <a:ext cx="13004800" cy="866491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>
            <p:ph type="title"/>
          </p:nvPr>
        </p:nvSpPr>
        <p:spPr>
          <a:xfrm>
            <a:off x="1155700" y="-685800"/>
            <a:ext cx="10464800" cy="24384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67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Learn Chinese the Fun Way!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1397000" y="-5715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没关系</a:t>
            </a:r>
          </a:p>
        </p:txBody>
      </p:sp>
      <p:sp>
        <p:nvSpPr>
          <p:cNvPr id="85" name="Shape 85"/>
          <p:cNvSpPr/>
          <p:nvPr/>
        </p:nvSpPr>
        <p:spPr>
          <a:xfrm>
            <a:off x="9231151" y="406400"/>
            <a:ext cx="220284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That’s ok.</a:t>
            </a:r>
          </a:p>
        </p:txBody>
      </p:sp>
      <p:pic>
        <p:nvPicPr>
          <p:cNvPr id="86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2341" y="2476500"/>
            <a:ext cx="6033650" cy="7394178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4838700" y="1270000"/>
            <a:ext cx="3564434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lnSpc>
                <a:spcPts val="7600"/>
              </a:lnSpc>
              <a:defRPr sz="48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sz="1800"/>
            </a:pPr>
            <a:r>
              <a:rPr sz="4800"/>
              <a:t>Méi guān xì</a:t>
            </a:r>
          </a:p>
        </p:txBody>
      </p:sp>
      <p:sp>
        <p:nvSpPr>
          <p:cNvPr id="88" name="Shape 88"/>
          <p:cNvSpPr/>
          <p:nvPr/>
        </p:nvSpPr>
        <p:spPr>
          <a:xfrm>
            <a:off x="9157171" y="1301750"/>
            <a:ext cx="278260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No problem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xfrm>
            <a:off x="-114300" y="8636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Conversation</a:t>
            </a:r>
          </a:p>
        </p:txBody>
      </p:sp>
      <p:graphicFrame>
        <p:nvGraphicFramePr>
          <p:cNvPr id="91" name="Table 91"/>
          <p:cNvGraphicFramePr/>
          <p:nvPr/>
        </p:nvGraphicFramePr>
        <p:xfrm>
          <a:off x="1766589" y="2959100"/>
          <a:ext cx="9474202" cy="511810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737100"/>
                <a:gridCol w="4737100"/>
              </a:tblGrid>
              <a:tr h="511810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Hello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 rowSpan="10">
                  <a:txBody>
                    <a:bodyPr/>
                    <a:lstStyle/>
                    <a:p>
                      <a:pPr lvl="0" algn="l" defTabSz="457200">
                        <a:lnSpc>
                          <a:spcPts val="5000"/>
                        </a:lnSpc>
                      </a:pPr>
                      <a:r>
                        <a:rPr sz="2600">
                          <a:solidFill>
                            <a:srgbClr val="777777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Nǐ hǎo
Qǐngwèn
Nǐ jiào shénme míngzì?
Wǒ jiào
Nǐ ne?
Wǒ bù dǒng
Xièxiè
Duìbùqǐ
Méiguānxì
Zàijiàn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511810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Excuse me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 vMerge="1">
                  <a:tcPr/>
                </a:tc>
              </a:tr>
              <a:tr h="511810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What’s your name?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 vMerge="1">
                  <a:tcPr/>
                </a:tc>
              </a:tr>
              <a:tr h="511810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My name is...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 vMerge="1">
                  <a:tcPr/>
                </a:tc>
              </a:tr>
              <a:tr h="511810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And you?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 vMerge="1">
                  <a:tcPr/>
                </a:tc>
              </a:tr>
              <a:tr h="511810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 don’t understand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 vMerge="1">
                  <a:tcPr/>
                </a:tc>
              </a:tr>
              <a:tr h="511810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Thank you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 vMerge="1">
                  <a:tcPr/>
                </a:tc>
              </a:tr>
              <a:tr h="511810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Sorry 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 vMerge="1">
                  <a:tcPr/>
                </a:tc>
              </a:tr>
              <a:tr h="511810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That’s ok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 vMerge="1">
                  <a:tcPr/>
                </a:tc>
              </a:tr>
              <a:tr h="511810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Goodbye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92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4300" y="546100"/>
            <a:ext cx="2247900" cy="224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xfrm>
            <a:off x="2679700" y="596900"/>
            <a:ext cx="7632700" cy="1016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Hello.  What’s your last name?</a:t>
            </a:r>
          </a:p>
        </p:txBody>
      </p:sp>
      <p:pic>
        <p:nvPicPr>
          <p:cNvPr id="95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5057" y="2628900"/>
            <a:ext cx="10543779" cy="7023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xfrm>
            <a:off x="1270000" y="4064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Thank you. Goodbye.</a:t>
            </a:r>
          </a:p>
        </p:txBody>
      </p:sp>
      <p:pic>
        <p:nvPicPr>
          <p:cNvPr id="98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8000" y="3397250"/>
            <a:ext cx="9054149" cy="5588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4300" y="2057400"/>
            <a:ext cx="10009638" cy="6845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xfrm>
            <a:off x="2679700" y="596900"/>
            <a:ext cx="7632700" cy="1016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Thanks!    No problem!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541" y="1917700"/>
            <a:ext cx="13232718" cy="783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>
            <p:ph type="title"/>
          </p:nvPr>
        </p:nvSpPr>
        <p:spPr>
          <a:xfrm>
            <a:off x="3327400" y="279400"/>
            <a:ext cx="7632700" cy="1016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Sorry!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My name is…</a:t>
            </a:r>
          </a:p>
        </p:txBody>
      </p:sp>
      <p:pic>
        <p:nvPicPr>
          <p:cNvPr id="10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4135" y="2290645"/>
            <a:ext cx="8827536" cy="7157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4300" y="1651000"/>
            <a:ext cx="5448854" cy="8163077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>
            <p:ph type="title"/>
          </p:nvPr>
        </p:nvSpPr>
        <p:spPr>
          <a:xfrm>
            <a:off x="2679700" y="596900"/>
            <a:ext cx="7632700" cy="1016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Goodbye!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and you?</a:t>
            </a:r>
          </a:p>
        </p:txBody>
      </p:sp>
      <p:pic>
        <p:nvPicPr>
          <p:cNvPr id="11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5128" y="2662839"/>
            <a:ext cx="9514544" cy="6572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4500" y="1943100"/>
            <a:ext cx="9283700" cy="618913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>
            <p:ph type="title"/>
          </p:nvPr>
        </p:nvSpPr>
        <p:spPr>
          <a:xfrm>
            <a:off x="2679700" y="596900"/>
            <a:ext cx="7632700" cy="1016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I don’t understand!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1168400" y="-17145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400"/>
              <a:t>PART 3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3759200" y="4343400"/>
            <a:ext cx="5283200" cy="2984500"/>
          </a:xfrm>
          <a:prstGeom prst="rect">
            <a:avLst/>
          </a:prstGeom>
        </p:spPr>
        <p:txBody>
          <a:bodyPr anchor="t"/>
          <a:lstStyle/>
          <a:p>
            <a:pPr lvl="0" marL="0" indent="0">
              <a:spcBef>
                <a:spcPts val="0"/>
              </a:spcBef>
              <a:buSzTx/>
              <a:buNone/>
              <a:defRPr sz="1800"/>
            </a:pPr>
            <a:r>
              <a:rPr sz="3600"/>
              <a:t>1.  Express thanks</a:t>
            </a:r>
            <a:endParaRPr sz="3600"/>
          </a:p>
          <a:p>
            <a:pPr lvl="0" marL="0" indent="0">
              <a:spcBef>
                <a:spcPts val="0"/>
              </a:spcBef>
              <a:buSzTx/>
              <a:buNone/>
              <a:defRPr sz="1800"/>
            </a:pPr>
            <a:r>
              <a:rPr sz="3600"/>
              <a:t>2.  Respond to thanks</a:t>
            </a:r>
            <a:endParaRPr sz="3600"/>
          </a:p>
          <a:p>
            <a:pPr lvl="0" marL="0" indent="0">
              <a:spcBef>
                <a:spcPts val="0"/>
              </a:spcBef>
              <a:buSzTx/>
              <a:buNone/>
              <a:defRPr sz="1800"/>
            </a:pPr>
            <a:r>
              <a:rPr sz="3600"/>
              <a:t>3.  Express you are sorry</a:t>
            </a:r>
            <a:endParaRPr sz="3600"/>
          </a:p>
          <a:p>
            <a:pPr lvl="0" marL="0" indent="0">
              <a:spcBef>
                <a:spcPts val="0"/>
              </a:spcBef>
              <a:buSzTx/>
              <a:buNone/>
              <a:defRPr sz="1800"/>
            </a:pPr>
            <a:r>
              <a:rPr sz="3600"/>
              <a:t>4.  Express ‘no problem’</a:t>
            </a:r>
            <a:endParaRPr sz="3600"/>
          </a:p>
          <a:p>
            <a:pPr lvl="0" marL="0" indent="0">
              <a:spcBef>
                <a:spcPts val="0"/>
              </a:spcBef>
              <a:buSzTx/>
              <a:buNone/>
              <a:defRPr sz="1800"/>
            </a:pPr>
            <a:endParaRPr sz="3600"/>
          </a:p>
        </p:txBody>
      </p:sp>
      <p:pic>
        <p:nvPicPr>
          <p:cNvPr id="43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0" y="3784600"/>
            <a:ext cx="6464300" cy="4102100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9300" y="2705100"/>
            <a:ext cx="6190868" cy="6045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>
            <p:ph type="title"/>
          </p:nvPr>
        </p:nvSpPr>
        <p:spPr>
          <a:xfrm>
            <a:off x="2679700" y="596900"/>
            <a:ext cx="7632700" cy="18161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800"/>
              <a:t>Excuse me. </a:t>
            </a:r>
            <a:endParaRPr sz="4800"/>
          </a:p>
          <a:p>
            <a:pPr lvl="0">
              <a:defRPr sz="1800"/>
            </a:pPr>
            <a:r>
              <a:rPr sz="4800"/>
              <a:t>What’s your name?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13609535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2309" y="2654300"/>
            <a:ext cx="9086882" cy="52032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>
            <p:ph type="title"/>
          </p:nvPr>
        </p:nvSpPr>
        <p:spPr>
          <a:xfrm>
            <a:off x="1181100" y="101600"/>
            <a:ext cx="10909300" cy="20066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Hello.  Sorry, I don’t understand.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0389" y="2133600"/>
            <a:ext cx="6401461" cy="7720354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>
            <p:ph type="title"/>
          </p:nvPr>
        </p:nvSpPr>
        <p:spPr>
          <a:xfrm>
            <a:off x="2679700" y="596900"/>
            <a:ext cx="7632700" cy="1016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Hello.  What’s your surname?</a:t>
            </a:r>
          </a:p>
        </p:txBody>
      </p:sp>
      <p:sp>
        <p:nvSpPr>
          <p:cNvPr id="126" name="Shape 126"/>
          <p:cNvSpPr/>
          <p:nvPr/>
        </p:nvSpPr>
        <p:spPr>
          <a:xfrm>
            <a:off x="7200900" y="3111500"/>
            <a:ext cx="76327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4800"/>
              <a:t>And you?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736600" y="-2667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Next week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736600" y="3200400"/>
            <a:ext cx="10464800" cy="571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Nationalities</a:t>
            </a:r>
            <a:endParaRPr sz="4200"/>
          </a:p>
          <a:p>
            <a:pPr lvl="0">
              <a:defRPr sz="1800"/>
            </a:pPr>
            <a:r>
              <a:rPr sz="4200"/>
              <a:t>I am American. </a:t>
            </a:r>
            <a:endParaRPr sz="4200"/>
          </a:p>
          <a:p>
            <a:pPr lvl="0">
              <a:defRPr sz="1800"/>
            </a:pPr>
            <a:r>
              <a:rPr sz="4200"/>
              <a:t>Are you Chinese?</a:t>
            </a:r>
            <a:endParaRPr sz="4200"/>
          </a:p>
          <a:p>
            <a:pPr lvl="0">
              <a:defRPr sz="1800"/>
            </a:pPr>
            <a:r>
              <a:rPr sz="4200"/>
              <a:t>Do you have a Business card?</a:t>
            </a:r>
            <a:endParaRPr sz="4200"/>
          </a:p>
          <a:p>
            <a:pPr lvl="0">
              <a:defRPr sz="1800"/>
            </a:pPr>
            <a:r>
              <a:rPr sz="4200"/>
              <a:t>Yes. Here’s my Business Card.</a:t>
            </a:r>
          </a:p>
        </p:txBody>
      </p:sp>
      <p:pic>
        <p:nvPicPr>
          <p:cNvPr id="130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94500" y="2854325"/>
            <a:ext cx="4660900" cy="3495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Lesson 3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1270000" y="-2540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谢谢</a:t>
            </a:r>
          </a:p>
        </p:txBody>
      </p:sp>
      <p:pic>
        <p:nvPicPr>
          <p:cNvPr id="49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5904" y="3136900"/>
            <a:ext cx="11085549" cy="6231246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5455245" y="1498600"/>
            <a:ext cx="209431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lnSpc>
                <a:spcPts val="7600"/>
              </a:lnSpc>
              <a:defRPr sz="48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sz="1800"/>
            </a:pPr>
            <a:r>
              <a:rPr sz="4800"/>
              <a:t>Xiè xiè</a:t>
            </a:r>
          </a:p>
        </p:txBody>
      </p:sp>
      <p:sp>
        <p:nvSpPr>
          <p:cNvPr id="51" name="Shape 51"/>
          <p:cNvSpPr/>
          <p:nvPr/>
        </p:nvSpPr>
        <p:spPr>
          <a:xfrm>
            <a:off x="7628694" y="603250"/>
            <a:ext cx="238515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Thanks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76200" y="-2032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谢谢</a:t>
            </a:r>
          </a:p>
        </p:txBody>
      </p:sp>
      <p:pic>
        <p:nvPicPr>
          <p:cNvPr id="54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5904" y="3136900"/>
            <a:ext cx="11085549" cy="6231246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4413845" y="1587500"/>
            <a:ext cx="209431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lnSpc>
                <a:spcPts val="7600"/>
              </a:lnSpc>
              <a:defRPr sz="48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sz="1800"/>
            </a:pPr>
            <a:r>
              <a:rPr sz="4800"/>
              <a:t>Xiè xiè</a:t>
            </a:r>
          </a:p>
        </p:txBody>
      </p:sp>
      <p:sp>
        <p:nvSpPr>
          <p:cNvPr id="56" name="Shape 56"/>
          <p:cNvSpPr/>
          <p:nvPr/>
        </p:nvSpPr>
        <p:spPr>
          <a:xfrm>
            <a:off x="8530394" y="654050"/>
            <a:ext cx="238515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Thank you</a:t>
            </a:r>
          </a:p>
        </p:txBody>
      </p:sp>
      <p:sp>
        <p:nvSpPr>
          <p:cNvPr id="57" name="Shape 57"/>
          <p:cNvSpPr/>
          <p:nvPr/>
        </p:nvSpPr>
        <p:spPr>
          <a:xfrm>
            <a:off x="6572249" y="404113"/>
            <a:ext cx="1231901" cy="1223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800"/>
            </a:lvl1pPr>
          </a:lstStyle>
          <a:p>
            <a:pPr lvl="0">
              <a:defRPr sz="1800"/>
            </a:pPr>
            <a:r>
              <a:rPr sz="8800"/>
              <a:t>你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xfrm>
            <a:off x="1371600" y="5334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不客气</a:t>
            </a:r>
            <a:endParaRPr sz="8400"/>
          </a:p>
          <a:p>
            <a:pPr lvl="0" defTabSz="457200">
              <a:lnSpc>
                <a:spcPts val="7600"/>
              </a:lnSpc>
              <a:defRPr sz="1800"/>
            </a:pPr>
            <a:r>
              <a:rPr sz="4800">
                <a:latin typeface="Lucida Sans Unicode"/>
                <a:ea typeface="Lucida Sans Unicode"/>
                <a:cs typeface="Lucida Sans Unicode"/>
                <a:sym typeface="Lucida Sans Unicode"/>
              </a:rPr>
              <a:t>Bù kèqì</a:t>
            </a:r>
          </a:p>
        </p:txBody>
      </p:sp>
      <p:sp>
        <p:nvSpPr>
          <p:cNvPr id="60" name="Shape 60"/>
          <p:cNvSpPr/>
          <p:nvPr/>
        </p:nvSpPr>
        <p:spPr>
          <a:xfrm>
            <a:off x="8537475" y="876300"/>
            <a:ext cx="277739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no problem!</a:t>
            </a:r>
          </a:p>
        </p:txBody>
      </p:sp>
      <p:pic>
        <p:nvPicPr>
          <p:cNvPr id="61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7241" y="3799135"/>
            <a:ext cx="7620001" cy="50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10350500" y="6197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4" name="Shape 64"/>
          <p:cNvSpPr/>
          <p:nvPr/>
        </p:nvSpPr>
        <p:spPr>
          <a:xfrm>
            <a:off x="10248900" y="42037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5" name="Shape 65"/>
          <p:cNvSpPr/>
          <p:nvPr/>
        </p:nvSpPr>
        <p:spPr>
          <a:xfrm>
            <a:off x="10147300" y="16764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6" name="Shape 66"/>
          <p:cNvSpPr/>
          <p:nvPr/>
        </p:nvSpPr>
        <p:spPr>
          <a:xfrm>
            <a:off x="3695700" y="1244600"/>
            <a:ext cx="5308600" cy="70612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7" name="Shape 67"/>
          <p:cNvSpPr/>
          <p:nvPr/>
        </p:nvSpPr>
        <p:spPr>
          <a:xfrm>
            <a:off x="4387850" y="2273297"/>
            <a:ext cx="3924301" cy="391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0">
                <a:solidFill>
                  <a:srgbClr val="FFFFFF"/>
                </a:solidFill>
              </a:rPr>
              <a:t>不</a:t>
            </a:r>
          </a:p>
        </p:txBody>
      </p:sp>
      <p:sp>
        <p:nvSpPr>
          <p:cNvPr id="68" name="Shape 68"/>
          <p:cNvSpPr/>
          <p:nvPr/>
        </p:nvSpPr>
        <p:spPr>
          <a:xfrm>
            <a:off x="5794374" y="6400799"/>
            <a:ext cx="1416051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ts val="11700"/>
              </a:lnSpc>
              <a:defRPr sz="82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bù</a:t>
            </a:r>
          </a:p>
        </p:txBody>
      </p:sp>
      <p:sp>
        <p:nvSpPr>
          <p:cNvPr id="69" name="Shape 69"/>
          <p:cNvSpPr/>
          <p:nvPr/>
        </p:nvSpPr>
        <p:spPr>
          <a:xfrm>
            <a:off x="10470946" y="1987550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no</a:t>
            </a:r>
          </a:p>
        </p:txBody>
      </p:sp>
      <p:sp>
        <p:nvSpPr>
          <p:cNvPr id="70" name="Shape 70"/>
          <p:cNvSpPr/>
          <p:nvPr/>
        </p:nvSpPr>
        <p:spPr>
          <a:xfrm>
            <a:off x="10322686" y="4540250"/>
            <a:ext cx="112242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don’t</a:t>
            </a:r>
          </a:p>
        </p:txBody>
      </p:sp>
      <p:sp>
        <p:nvSpPr>
          <p:cNvPr id="71" name="Shape 71"/>
          <p:cNvSpPr/>
          <p:nvPr/>
        </p:nvSpPr>
        <p:spPr>
          <a:xfrm>
            <a:off x="10051668" y="6508750"/>
            <a:ext cx="18676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negative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9841" y="3151435"/>
            <a:ext cx="8915401" cy="594360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7188200" y="279400"/>
            <a:ext cx="4061619" cy="3416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88" y="0"/>
                </a:moveTo>
                <a:cubicBezTo>
                  <a:pt x="308" y="0"/>
                  <a:pt x="0" y="366"/>
                  <a:pt x="0" y="818"/>
                </a:cubicBezTo>
                <a:lnTo>
                  <a:pt x="0" y="15563"/>
                </a:lnTo>
                <a:cubicBezTo>
                  <a:pt x="0" y="16015"/>
                  <a:pt x="308" y="16381"/>
                  <a:pt x="688" y="16381"/>
                </a:cubicBezTo>
                <a:lnTo>
                  <a:pt x="4580" y="16381"/>
                </a:lnTo>
                <a:lnTo>
                  <a:pt x="5956" y="21600"/>
                </a:lnTo>
                <a:lnTo>
                  <a:pt x="7334" y="16381"/>
                </a:lnTo>
                <a:lnTo>
                  <a:pt x="20912" y="16381"/>
                </a:lnTo>
                <a:cubicBezTo>
                  <a:pt x="21292" y="16381"/>
                  <a:pt x="21600" y="16015"/>
                  <a:pt x="21600" y="15563"/>
                </a:cubicBezTo>
                <a:lnTo>
                  <a:pt x="21600" y="818"/>
                </a:lnTo>
                <a:cubicBezTo>
                  <a:pt x="21600" y="366"/>
                  <a:pt x="21292" y="0"/>
                  <a:pt x="20912" y="0"/>
                </a:cubicBezTo>
                <a:lnTo>
                  <a:pt x="688" y="0"/>
                </a:lnTo>
                <a:close/>
              </a:path>
            </a:pathLst>
          </a:custGeom>
          <a:solidFill>
            <a:srgbClr val="EC5D57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5" name="Shape 75"/>
          <p:cNvSpPr/>
          <p:nvPr/>
        </p:nvSpPr>
        <p:spPr>
          <a:xfrm>
            <a:off x="2057400" y="279400"/>
            <a:ext cx="3286919" cy="3644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50" y="0"/>
                </a:moveTo>
                <a:cubicBezTo>
                  <a:pt x="380" y="0"/>
                  <a:pt x="0" y="343"/>
                  <a:pt x="0" y="767"/>
                </a:cubicBezTo>
                <a:lnTo>
                  <a:pt x="0" y="14587"/>
                </a:lnTo>
                <a:cubicBezTo>
                  <a:pt x="0" y="15011"/>
                  <a:pt x="380" y="15353"/>
                  <a:pt x="850" y="15353"/>
                </a:cubicBezTo>
                <a:lnTo>
                  <a:pt x="14673" y="15353"/>
                </a:lnTo>
                <a:lnTo>
                  <a:pt x="16373" y="21600"/>
                </a:lnTo>
                <a:lnTo>
                  <a:pt x="18077" y="15353"/>
                </a:lnTo>
                <a:lnTo>
                  <a:pt x="20750" y="15353"/>
                </a:lnTo>
                <a:cubicBezTo>
                  <a:pt x="21220" y="15353"/>
                  <a:pt x="21600" y="15011"/>
                  <a:pt x="21600" y="14587"/>
                </a:cubicBezTo>
                <a:lnTo>
                  <a:pt x="21600" y="767"/>
                </a:lnTo>
                <a:cubicBezTo>
                  <a:pt x="21600" y="343"/>
                  <a:pt x="21220" y="0"/>
                  <a:pt x="20750" y="0"/>
                </a:cubicBezTo>
                <a:lnTo>
                  <a:pt x="850" y="0"/>
                </a:lnTo>
                <a:close/>
              </a:path>
            </a:pathLst>
          </a:custGeom>
          <a:solidFill>
            <a:srgbClr val="EC5D57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6" name="Shape 76"/>
          <p:cNvSpPr/>
          <p:nvPr/>
        </p:nvSpPr>
        <p:spPr>
          <a:xfrm>
            <a:off x="2297509" y="520700"/>
            <a:ext cx="2806701" cy="130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谢谢</a:t>
            </a:r>
          </a:p>
        </p:txBody>
      </p:sp>
      <p:sp>
        <p:nvSpPr>
          <p:cNvPr id="77" name="Shape 77"/>
          <p:cNvSpPr/>
          <p:nvPr/>
        </p:nvSpPr>
        <p:spPr>
          <a:xfrm>
            <a:off x="2653704" y="1581150"/>
            <a:ext cx="2094311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lnSpc>
                <a:spcPts val="7600"/>
              </a:lnSpc>
              <a:defRPr sz="48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sz="1800"/>
            </a:pPr>
            <a:r>
              <a:rPr sz="4800"/>
              <a:t>Xiè xiè</a:t>
            </a:r>
          </a:p>
        </p:txBody>
      </p:sp>
      <p:sp>
        <p:nvSpPr>
          <p:cNvPr id="78" name="Shape 78"/>
          <p:cNvSpPr/>
          <p:nvPr>
            <p:ph type="title"/>
          </p:nvPr>
        </p:nvSpPr>
        <p:spPr>
          <a:xfrm>
            <a:off x="7256859" y="406400"/>
            <a:ext cx="3924301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不客气</a:t>
            </a:r>
            <a:endParaRPr sz="8400"/>
          </a:p>
          <a:p>
            <a:pPr lvl="0" defTabSz="457200">
              <a:lnSpc>
                <a:spcPts val="7600"/>
              </a:lnSpc>
              <a:defRPr sz="1800"/>
            </a:pPr>
            <a:r>
              <a:rPr sz="4800">
                <a:latin typeface="Lucida Sans Unicode"/>
                <a:ea typeface="Lucida Sans Unicode"/>
                <a:cs typeface="Lucida Sans Unicode"/>
                <a:sym typeface="Lucida Sans Unicode"/>
              </a:rPr>
              <a:t>Bù kèqì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对不起</a:t>
            </a:r>
            <a:endParaRPr sz="8400"/>
          </a:p>
          <a:p>
            <a:pPr lvl="0" defTabSz="457200">
              <a:lnSpc>
                <a:spcPts val="7600"/>
              </a:lnSpc>
              <a:defRPr sz="1800"/>
            </a:pPr>
            <a:r>
              <a:rPr sz="4800">
                <a:latin typeface="Lucida Sans Unicode"/>
                <a:ea typeface="Lucida Sans Unicode"/>
                <a:cs typeface="Lucida Sans Unicode"/>
                <a:sym typeface="Lucida Sans Unicode"/>
              </a:rPr>
              <a:t>Duì bù qǐ</a:t>
            </a:r>
          </a:p>
        </p:txBody>
      </p:sp>
      <p:pic>
        <p:nvPicPr>
          <p:cNvPr id="81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60" y="2514600"/>
            <a:ext cx="5136874" cy="7094928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8769101" y="685800"/>
            <a:ext cx="142514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sorry!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