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g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155700" y="-685800"/>
            <a:ext cx="10464800" cy="2438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Learn Chinese the Fun Way!</a:t>
            </a:r>
          </a:p>
        </p:txBody>
      </p:sp>
      <p:pic>
        <p:nvPicPr>
          <p:cNvPr id="39" name="dragon kid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300" y="374311"/>
            <a:ext cx="13004800" cy="547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laylist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8335" y="5990571"/>
            <a:ext cx="3677830" cy="3664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6908800" y="1365250"/>
            <a:ext cx="5435600" cy="303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2" y="0"/>
                </a:moveTo>
                <a:cubicBezTo>
                  <a:pt x="113" y="0"/>
                  <a:pt x="0" y="202"/>
                  <a:pt x="0" y="452"/>
                </a:cubicBezTo>
                <a:lnTo>
                  <a:pt x="0" y="16087"/>
                </a:lnTo>
                <a:cubicBezTo>
                  <a:pt x="0" y="16337"/>
                  <a:pt x="113" y="16539"/>
                  <a:pt x="252" y="16539"/>
                </a:cubicBezTo>
                <a:lnTo>
                  <a:pt x="7018" y="16539"/>
                </a:lnTo>
                <a:lnTo>
                  <a:pt x="7521" y="21600"/>
                </a:lnTo>
                <a:lnTo>
                  <a:pt x="8026" y="16539"/>
                </a:lnTo>
                <a:lnTo>
                  <a:pt x="21348" y="16539"/>
                </a:lnTo>
                <a:cubicBezTo>
                  <a:pt x="21487" y="16539"/>
                  <a:pt x="21600" y="16337"/>
                  <a:pt x="21600" y="16087"/>
                </a:cubicBezTo>
                <a:lnTo>
                  <a:pt x="21600" y="452"/>
                </a:lnTo>
                <a:cubicBezTo>
                  <a:pt x="21600" y="202"/>
                  <a:pt x="21487" y="0"/>
                  <a:pt x="21348" y="0"/>
                </a:cubicBezTo>
                <a:lnTo>
                  <a:pt x="252" y="0"/>
                </a:lnTo>
                <a:close/>
              </a:path>
            </a:pathLst>
          </a:custGeom>
          <a:solidFill>
            <a:srgbClr val="51A7F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6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013" y="4262452"/>
            <a:ext cx="3721101" cy="521649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685800" y="1365250"/>
            <a:ext cx="5435600" cy="288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2" y="0"/>
                </a:moveTo>
                <a:cubicBezTo>
                  <a:pt x="113" y="0"/>
                  <a:pt x="0" y="213"/>
                  <a:pt x="0" y="476"/>
                </a:cubicBezTo>
                <a:lnTo>
                  <a:pt x="0" y="16937"/>
                </a:lnTo>
                <a:cubicBezTo>
                  <a:pt x="0" y="17200"/>
                  <a:pt x="113" y="17413"/>
                  <a:pt x="252" y="17413"/>
                </a:cubicBezTo>
                <a:lnTo>
                  <a:pt x="8833" y="17413"/>
                </a:lnTo>
                <a:lnTo>
                  <a:pt x="9338" y="21600"/>
                </a:lnTo>
                <a:lnTo>
                  <a:pt x="9843" y="17413"/>
                </a:lnTo>
                <a:lnTo>
                  <a:pt x="21348" y="17413"/>
                </a:lnTo>
                <a:cubicBezTo>
                  <a:pt x="21487" y="17413"/>
                  <a:pt x="21600" y="17200"/>
                  <a:pt x="21600" y="16937"/>
                </a:cubicBezTo>
                <a:lnTo>
                  <a:pt x="21600" y="476"/>
                </a:lnTo>
                <a:cubicBezTo>
                  <a:pt x="21600" y="213"/>
                  <a:pt x="21487" y="0"/>
                  <a:pt x="21348" y="0"/>
                </a:cubicBezTo>
                <a:lnTo>
                  <a:pt x="252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-3696345" y="1587500"/>
            <a:ext cx="10464801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您</a:t>
            </a:r>
            <a:endParaRPr sz="4500"/>
          </a:p>
          <a:p>
            <a:pPr lvl="0" defTabSz="457200">
              <a:lnSpc>
                <a:spcPts val="7300"/>
              </a:lnSpc>
              <a:defRPr sz="1800"/>
            </a:pPr>
            <a:r>
              <a:rPr sz="4500">
                <a:latin typeface="Lucida Sans Unicode"/>
                <a:ea typeface="Lucida Sans Unicode"/>
                <a:cs typeface="Lucida Sans Unicode"/>
                <a:sym typeface="Lucida Sans Unicode"/>
              </a:rPr>
              <a:t>Nín</a:t>
            </a:r>
          </a:p>
        </p:txBody>
      </p:sp>
      <p:sp>
        <p:nvSpPr>
          <p:cNvPr id="70" name="Shape 70"/>
          <p:cNvSpPr/>
          <p:nvPr/>
        </p:nvSpPr>
        <p:spPr>
          <a:xfrm>
            <a:off x="2247900" y="1587500"/>
            <a:ext cx="30734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700">
                <a:latin typeface="Gill Sans"/>
                <a:ea typeface="Gill Sans"/>
                <a:cs typeface="Gill Sans"/>
                <a:sym typeface="Gill Sans"/>
              </a:rPr>
              <a:t>贵 姓?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  <a:p>
            <a:pPr lvl="0" defTabSz="457200">
              <a:lnSpc>
                <a:spcPts val="7500"/>
              </a:lnSpc>
              <a:defRPr sz="1800"/>
            </a:pPr>
            <a:r>
              <a:rPr sz="4700">
                <a:latin typeface="Lucida Sans Unicode"/>
                <a:ea typeface="Lucida Sans Unicode"/>
                <a:cs typeface="Lucida Sans Unicode"/>
                <a:sym typeface="Lucida Sans Unicode"/>
              </a:rPr>
              <a:t>Guì xìng?</a:t>
            </a:r>
          </a:p>
        </p:txBody>
      </p:sp>
      <p:pic>
        <p:nvPicPr>
          <p:cNvPr id="7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3913" y="4262452"/>
            <a:ext cx="3721101" cy="521649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7124700" y="1397000"/>
            <a:ext cx="47752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4100">
                <a:latin typeface="Gill Sans"/>
                <a:ea typeface="Gill Sans"/>
                <a:cs typeface="Gill Sans"/>
                <a:sym typeface="Gill Sans"/>
              </a:rPr>
              <a:t>   你叫 什么 名字？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lvl="0" algn="l" defTabSz="457200">
              <a:lnSpc>
                <a:spcPts val="5100"/>
              </a:lnSpc>
              <a:defRPr sz="1800"/>
            </a:pPr>
            <a:r>
              <a:rPr sz="2700">
                <a:latin typeface="Lucida Sans Unicode"/>
                <a:ea typeface="Lucida Sans Unicode"/>
                <a:cs typeface="Lucida Sans Unicode"/>
                <a:sym typeface="Lucida Sans Unicode"/>
              </a:rPr>
              <a:t>    Nǐ jiào  shénme  míngzì?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7658100" y="7639050"/>
            <a:ext cx="4363393" cy="1320800"/>
          </a:xfrm>
          <a:prstGeom prst="rect">
            <a:avLst/>
          </a:prstGeom>
          <a:gradFill>
            <a:gsLst>
              <a:gs pos="0">
                <a:srgbClr val="FB4912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2720503" y="7639050"/>
            <a:ext cx="2521894" cy="1320800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6680200" y="4965700"/>
            <a:ext cx="4934893" cy="1320800"/>
          </a:xfrm>
          <a:prstGeom prst="rect">
            <a:avLst/>
          </a:prstGeom>
          <a:solidFill>
            <a:srgbClr val="773F9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787400" y="5410200"/>
            <a:ext cx="4114800" cy="1320800"/>
          </a:xfrm>
          <a:prstGeom prst="rect">
            <a:avLst/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9394353" y="2698750"/>
            <a:ext cx="2521894" cy="1320800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1050453" y="2813050"/>
            <a:ext cx="2521894" cy="13208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4962053" y="2609850"/>
            <a:ext cx="2521894" cy="1320800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8318500" y="539750"/>
            <a:ext cx="2521893" cy="132080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1536700" y="425450"/>
            <a:ext cx="2521893" cy="13208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1314450" y="279400"/>
            <a:ext cx="3060700" cy="1562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hello</a:t>
            </a:r>
            <a:endParaRPr sz="8400"/>
          </a:p>
        </p:txBody>
      </p:sp>
      <p:sp>
        <p:nvSpPr>
          <p:cNvPr id="84" name="Shape 84"/>
          <p:cNvSpPr/>
          <p:nvPr/>
        </p:nvSpPr>
        <p:spPr>
          <a:xfrm>
            <a:off x="9666002" y="2520950"/>
            <a:ext cx="1978596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you</a:t>
            </a:r>
            <a:endParaRPr sz="8400"/>
          </a:p>
        </p:txBody>
      </p:sp>
      <p:sp>
        <p:nvSpPr>
          <p:cNvPr id="85" name="Shape 85"/>
          <p:cNvSpPr/>
          <p:nvPr/>
        </p:nvSpPr>
        <p:spPr>
          <a:xfrm>
            <a:off x="4795105" y="2520950"/>
            <a:ext cx="285579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called</a:t>
            </a:r>
            <a:endParaRPr sz="8400"/>
          </a:p>
        </p:txBody>
      </p:sp>
      <p:sp>
        <p:nvSpPr>
          <p:cNvPr id="86" name="Shape 86"/>
          <p:cNvSpPr/>
          <p:nvPr/>
        </p:nvSpPr>
        <p:spPr>
          <a:xfrm>
            <a:off x="2868699" y="7639050"/>
            <a:ext cx="222550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what</a:t>
            </a:r>
          </a:p>
        </p:txBody>
      </p:sp>
      <p:sp>
        <p:nvSpPr>
          <p:cNvPr id="87" name="Shape 87"/>
          <p:cNvSpPr/>
          <p:nvPr/>
        </p:nvSpPr>
        <p:spPr>
          <a:xfrm>
            <a:off x="8361213" y="400050"/>
            <a:ext cx="243646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name</a:t>
            </a:r>
          </a:p>
        </p:txBody>
      </p:sp>
      <p:sp>
        <p:nvSpPr>
          <p:cNvPr id="88" name="Shape 88"/>
          <p:cNvSpPr/>
          <p:nvPr/>
        </p:nvSpPr>
        <p:spPr>
          <a:xfrm>
            <a:off x="8064065" y="7442200"/>
            <a:ext cx="376007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goodbye</a:t>
            </a:r>
          </a:p>
        </p:txBody>
      </p:sp>
      <p:sp>
        <p:nvSpPr>
          <p:cNvPr id="89" name="Shape 89"/>
          <p:cNvSpPr/>
          <p:nvPr/>
        </p:nvSpPr>
        <p:spPr>
          <a:xfrm>
            <a:off x="2120899" y="2813050"/>
            <a:ext cx="3810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I</a:t>
            </a:r>
          </a:p>
        </p:txBody>
      </p:sp>
      <p:sp>
        <p:nvSpPr>
          <p:cNvPr id="90" name="Shape 90"/>
          <p:cNvSpPr/>
          <p:nvPr/>
        </p:nvSpPr>
        <p:spPr>
          <a:xfrm>
            <a:off x="911634" y="5410200"/>
            <a:ext cx="386633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and you?</a:t>
            </a:r>
          </a:p>
        </p:txBody>
      </p:sp>
      <p:sp>
        <p:nvSpPr>
          <p:cNvPr id="91" name="Shape 91"/>
          <p:cNvSpPr/>
          <p:nvPr/>
        </p:nvSpPr>
        <p:spPr>
          <a:xfrm>
            <a:off x="6680200" y="4635500"/>
            <a:ext cx="471070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excuse me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241300" y="355600"/>
            <a:ext cx="119634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   我叫 George Clooney</a:t>
            </a:r>
            <a:endParaRPr sz="8400"/>
          </a:p>
          <a:p>
            <a:pPr lvl="0" algn="l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777777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              jiào   </a:t>
            </a:r>
          </a:p>
        </p:txBody>
      </p:sp>
      <p:pic>
        <p:nvPicPr>
          <p:cNvPr id="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5023" y="3079750"/>
            <a:ext cx="8734754" cy="5806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5012531" y="4610100"/>
            <a:ext cx="6239669" cy="389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50" y="0"/>
                </a:moveTo>
                <a:cubicBezTo>
                  <a:pt x="2802" y="0"/>
                  <a:pt x="2520" y="452"/>
                  <a:pt x="2520" y="1009"/>
                </a:cubicBezTo>
                <a:lnTo>
                  <a:pt x="2520" y="8067"/>
                </a:lnTo>
                <a:lnTo>
                  <a:pt x="0" y="10083"/>
                </a:lnTo>
                <a:lnTo>
                  <a:pt x="2520" y="12099"/>
                </a:lnTo>
                <a:lnTo>
                  <a:pt x="2520" y="20591"/>
                </a:lnTo>
                <a:cubicBezTo>
                  <a:pt x="2520" y="21148"/>
                  <a:pt x="2802" y="21600"/>
                  <a:pt x="3150" y="21600"/>
                </a:cubicBezTo>
                <a:lnTo>
                  <a:pt x="20969" y="21600"/>
                </a:lnTo>
                <a:cubicBezTo>
                  <a:pt x="21317" y="21600"/>
                  <a:pt x="21600" y="21148"/>
                  <a:pt x="21600" y="20591"/>
                </a:cubicBezTo>
                <a:lnTo>
                  <a:pt x="21600" y="1009"/>
                </a:lnTo>
                <a:cubicBezTo>
                  <a:pt x="21600" y="452"/>
                  <a:pt x="21317" y="0"/>
                  <a:pt x="20969" y="0"/>
                </a:cubicBezTo>
                <a:lnTo>
                  <a:pt x="315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7" name="Shape 97"/>
          <p:cNvSpPr/>
          <p:nvPr>
            <p:ph type="title"/>
          </p:nvPr>
        </p:nvSpPr>
        <p:spPr>
          <a:xfrm>
            <a:off x="965200" y="1143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   你叫 什么 名字？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Nǐ jiào  shénme  míngzì?</a:t>
            </a:r>
          </a:p>
        </p:txBody>
      </p:sp>
      <p:sp>
        <p:nvSpPr>
          <p:cNvPr id="98" name="Shape 98"/>
          <p:cNvSpPr/>
          <p:nvPr/>
        </p:nvSpPr>
        <p:spPr>
          <a:xfrm>
            <a:off x="5041900" y="5041900"/>
            <a:ext cx="5892800" cy="303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8400">
                <a:latin typeface="Gill Sans"/>
                <a:ea typeface="Gill Sans"/>
                <a:cs typeface="Gill Sans"/>
                <a:sym typeface="Gill Sans"/>
              </a:rPr>
              <a:t>    我叫 Bart.</a:t>
            </a:r>
            <a:endParaRPr sz="8400">
              <a:latin typeface="Gill Sans"/>
              <a:ea typeface="Gill Sans"/>
              <a:cs typeface="Gill Sans"/>
              <a:sym typeface="Gill Sans"/>
            </a:endParaRPr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jiào  </a:t>
            </a:r>
          </a:p>
        </p:txBody>
      </p:sp>
      <p:pic>
        <p:nvPicPr>
          <p:cNvPr id="9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9444" y="4392243"/>
            <a:ext cx="3171981" cy="5424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1270000" y="3810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   你叫 什么 名字？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777777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Nǐ jiào  shénme  míngzì?</a:t>
            </a:r>
          </a:p>
        </p:txBody>
      </p:sp>
      <p:pic>
        <p:nvPicPr>
          <p:cNvPr id="102" name="homer-pythagora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4163440"/>
            <a:ext cx="4842693" cy="5743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5012531" y="4610100"/>
            <a:ext cx="6239669" cy="389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50" y="0"/>
                </a:moveTo>
                <a:cubicBezTo>
                  <a:pt x="2802" y="0"/>
                  <a:pt x="2520" y="452"/>
                  <a:pt x="2520" y="1009"/>
                </a:cubicBezTo>
                <a:lnTo>
                  <a:pt x="2520" y="8067"/>
                </a:lnTo>
                <a:lnTo>
                  <a:pt x="0" y="10083"/>
                </a:lnTo>
                <a:lnTo>
                  <a:pt x="2520" y="12099"/>
                </a:lnTo>
                <a:lnTo>
                  <a:pt x="2520" y="20591"/>
                </a:lnTo>
                <a:cubicBezTo>
                  <a:pt x="2520" y="21148"/>
                  <a:pt x="2802" y="21600"/>
                  <a:pt x="3150" y="21600"/>
                </a:cubicBezTo>
                <a:lnTo>
                  <a:pt x="20969" y="21600"/>
                </a:lnTo>
                <a:cubicBezTo>
                  <a:pt x="21317" y="21600"/>
                  <a:pt x="21600" y="21148"/>
                  <a:pt x="21600" y="20591"/>
                </a:cubicBezTo>
                <a:lnTo>
                  <a:pt x="21600" y="1009"/>
                </a:lnTo>
                <a:cubicBezTo>
                  <a:pt x="21600" y="452"/>
                  <a:pt x="21317" y="0"/>
                  <a:pt x="20969" y="0"/>
                </a:cubicBezTo>
                <a:lnTo>
                  <a:pt x="315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5041900" y="5041900"/>
            <a:ext cx="5892800" cy="303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8400"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sz="6700">
                <a:latin typeface="Gill Sans"/>
                <a:ea typeface="Gill Sans"/>
                <a:cs typeface="Gill Sans"/>
                <a:sym typeface="Gill Sans"/>
              </a:rPr>
              <a:t>我叫 Homer.</a:t>
            </a:r>
            <a:endParaRPr sz="8400">
              <a:latin typeface="Gill Sans"/>
              <a:ea typeface="Gill Sans"/>
              <a:cs typeface="Gill Sans"/>
              <a:sym typeface="Gill Sans"/>
            </a:endParaRPr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jiào 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1270000" y="-5715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我不懂</a:t>
            </a:r>
          </a:p>
        </p:txBody>
      </p:sp>
      <p:pic>
        <p:nvPicPr>
          <p:cNvPr id="107" name="homer-pythagora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9531" y="2097424"/>
            <a:ext cx="6265738" cy="743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question_mark_blu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10222" y="1720850"/>
            <a:ext cx="2389679" cy="416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question_mark_blu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200" y="3302000"/>
            <a:ext cx="2389678" cy="41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5187492" y="1314450"/>
            <a:ext cx="26298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Wǒ bù dǒng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1168400" y="-1524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我不懂</a:t>
            </a:r>
          </a:p>
        </p:txBody>
      </p:sp>
      <p:sp>
        <p:nvSpPr>
          <p:cNvPr id="113" name="Shape 113"/>
          <p:cNvSpPr/>
          <p:nvPr/>
        </p:nvSpPr>
        <p:spPr>
          <a:xfrm>
            <a:off x="5085892" y="1835150"/>
            <a:ext cx="26298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Wǒ bù dǒng</a:t>
            </a:r>
          </a:p>
        </p:txBody>
      </p:sp>
      <p:sp>
        <p:nvSpPr>
          <p:cNvPr id="114" name="Shape 114"/>
          <p:cNvSpPr/>
          <p:nvPr/>
        </p:nvSpPr>
        <p:spPr>
          <a:xfrm>
            <a:off x="723900" y="4483100"/>
            <a:ext cx="3112046" cy="280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825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5080000" y="4635500"/>
            <a:ext cx="3112046" cy="280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9042400" y="4635500"/>
            <a:ext cx="3112046" cy="280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1689372" y="5299201"/>
            <a:ext cx="1181101" cy="117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我</a:t>
            </a:r>
          </a:p>
        </p:txBody>
      </p:sp>
      <p:sp>
        <p:nvSpPr>
          <p:cNvPr id="118" name="Shape 118"/>
          <p:cNvSpPr/>
          <p:nvPr/>
        </p:nvSpPr>
        <p:spPr>
          <a:xfrm>
            <a:off x="6045472" y="5451601"/>
            <a:ext cx="1181101" cy="117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不</a:t>
            </a:r>
          </a:p>
        </p:txBody>
      </p:sp>
      <p:sp>
        <p:nvSpPr>
          <p:cNvPr id="119" name="Shape 119"/>
          <p:cNvSpPr/>
          <p:nvPr/>
        </p:nvSpPr>
        <p:spPr>
          <a:xfrm>
            <a:off x="10007872" y="5451601"/>
            <a:ext cx="1181101" cy="117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懂</a:t>
            </a:r>
          </a:p>
        </p:txBody>
      </p:sp>
      <p:sp>
        <p:nvSpPr>
          <p:cNvPr id="120" name="Shape 120"/>
          <p:cNvSpPr/>
          <p:nvPr/>
        </p:nvSpPr>
        <p:spPr>
          <a:xfrm>
            <a:off x="1892445" y="6534150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Wǒ</a:t>
            </a:r>
          </a:p>
        </p:txBody>
      </p:sp>
      <p:sp>
        <p:nvSpPr>
          <p:cNvPr id="121" name="Shape 121"/>
          <p:cNvSpPr/>
          <p:nvPr/>
        </p:nvSpPr>
        <p:spPr>
          <a:xfrm>
            <a:off x="6407073" y="6648450"/>
            <a:ext cx="647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bù</a:t>
            </a:r>
          </a:p>
        </p:txBody>
      </p:sp>
      <p:sp>
        <p:nvSpPr>
          <p:cNvPr id="122" name="Shape 122"/>
          <p:cNvSpPr/>
          <p:nvPr/>
        </p:nvSpPr>
        <p:spPr>
          <a:xfrm>
            <a:off x="10013943" y="6534150"/>
            <a:ext cx="11814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dǒng</a:t>
            </a:r>
          </a:p>
        </p:txBody>
      </p:sp>
      <p:sp>
        <p:nvSpPr>
          <p:cNvPr id="123" name="Shape 123"/>
          <p:cNvSpPr/>
          <p:nvPr/>
        </p:nvSpPr>
        <p:spPr>
          <a:xfrm>
            <a:off x="1931352" y="7391399"/>
            <a:ext cx="37909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 lvl="0">
              <a:defRPr sz="1800"/>
            </a:pPr>
            <a:r>
              <a:rPr sz="7500"/>
              <a:t>I</a:t>
            </a:r>
          </a:p>
        </p:txBody>
      </p:sp>
      <p:sp>
        <p:nvSpPr>
          <p:cNvPr id="124" name="Shape 124"/>
          <p:cNvSpPr/>
          <p:nvPr/>
        </p:nvSpPr>
        <p:spPr>
          <a:xfrm>
            <a:off x="5689155" y="7689849"/>
            <a:ext cx="162649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don’t</a:t>
            </a:r>
          </a:p>
        </p:txBody>
      </p:sp>
      <p:sp>
        <p:nvSpPr>
          <p:cNvPr id="125" name="Shape 125"/>
          <p:cNvSpPr/>
          <p:nvPr/>
        </p:nvSpPr>
        <p:spPr>
          <a:xfrm>
            <a:off x="8809672" y="7721599"/>
            <a:ext cx="33610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understand</a:t>
            </a:r>
          </a:p>
        </p:txBody>
      </p:sp>
      <p:sp>
        <p:nvSpPr>
          <p:cNvPr id="126" name="Shape 126"/>
          <p:cNvSpPr/>
          <p:nvPr/>
        </p:nvSpPr>
        <p:spPr>
          <a:xfrm flipH="1">
            <a:off x="2735328" y="2514099"/>
            <a:ext cx="2429421" cy="2429421"/>
          </a:xfrm>
          <a:prstGeom prst="line">
            <a:avLst/>
          </a:prstGeom>
          <a:ln w="889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27" name="Shape 127"/>
          <p:cNvSpPr/>
          <p:nvPr/>
        </p:nvSpPr>
        <p:spPr>
          <a:xfrm flipH="1">
            <a:off x="6416982" y="2622794"/>
            <a:ext cx="1" cy="2492013"/>
          </a:xfrm>
          <a:prstGeom prst="line">
            <a:avLst/>
          </a:prstGeom>
          <a:ln w="889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28" name="Shape 128"/>
          <p:cNvSpPr/>
          <p:nvPr/>
        </p:nvSpPr>
        <p:spPr>
          <a:xfrm>
            <a:off x="7732650" y="2331213"/>
            <a:ext cx="2597279" cy="2794048"/>
          </a:xfrm>
          <a:prstGeom prst="line">
            <a:avLst/>
          </a:prstGeom>
          <a:ln w="889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3848100" y="1625600"/>
            <a:ext cx="5842000" cy="7416800"/>
          </a:xfrm>
          <a:prstGeom prst="roundRect">
            <a:avLst>
              <a:gd name="adj" fmla="val 15000"/>
            </a:avLst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>
            <p:ph type="title"/>
          </p:nvPr>
        </p:nvSpPr>
        <p:spPr>
          <a:xfrm>
            <a:off x="1270000" y="-5080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Let’s Review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4267200" y="1663700"/>
            <a:ext cx="5003800" cy="6807200"/>
          </a:xfrm>
          <a:prstGeom prst="rect">
            <a:avLst/>
          </a:prstGeom>
        </p:spPr>
        <p:txBody>
          <a:bodyPr/>
          <a:lstStyle/>
          <a:p>
            <a:pPr lvl="0" marL="644071" indent="-326571">
              <a:defRPr sz="1800"/>
            </a:pPr>
            <a:endParaRPr sz="2400"/>
          </a:p>
          <a:p>
            <a:pPr lvl="0" marL="644071" indent="-326571">
              <a:defRPr sz="1800"/>
            </a:pPr>
            <a:r>
              <a:rPr sz="2400"/>
              <a:t>Hello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Excuse me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What’s your name?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My name is….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What’s your last name?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My last name is….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And what about you?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I don’t understand.</a:t>
            </a:r>
            <a:endParaRPr sz="2400"/>
          </a:p>
          <a:p>
            <a:pPr lvl="0" marL="644071" indent="-326571">
              <a:defRPr sz="1800"/>
            </a:pPr>
            <a:r>
              <a:rPr sz="2400"/>
              <a:t>Goodbye!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3221916" y="-393700"/>
            <a:ext cx="7150101" cy="1943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Conversation</a:t>
            </a:r>
          </a:p>
        </p:txBody>
      </p:sp>
      <p:graphicFrame>
        <p:nvGraphicFramePr>
          <p:cNvPr id="135" name="Table 135"/>
          <p:cNvGraphicFramePr/>
          <p:nvPr/>
        </p:nvGraphicFramePr>
        <p:xfrm>
          <a:off x="1765300" y="4114800"/>
          <a:ext cx="9474200" cy="5118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58357"/>
                <a:gridCol w="4915842"/>
              </a:tblGrid>
              <a:tr h="85301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Hello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Nǐ hǎo</a:t>
                      </a: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5000"/>
                        </a:lnSpc>
                      </a:pP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Qǐngwèn</a:t>
                      </a: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3800"/>
                        </a:lnSpc>
                      </a:pPr>
                      <a:endParaRPr sz="1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Nǐ jiào shénme míngzì?</a:t>
                      </a: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3300"/>
                        </a:lnSpc>
                      </a:pPr>
                      <a:endParaRPr sz="12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Wǒ jiào</a:t>
                      </a: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2900"/>
                        </a:lnSpc>
                      </a:pPr>
                      <a:endParaRPr sz="9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Nǐ ne?</a:t>
                      </a: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3500"/>
                        </a:lnSpc>
                      </a:pPr>
                      <a:endParaRPr sz="14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  <a:p>
                      <a:pPr lvl="0" algn="l" defTabSz="457200">
                        <a:lnSpc>
                          <a:spcPts val="5000"/>
                        </a:lnSpc>
                      </a:pPr>
                      <a:r>
                        <a:rPr sz="2600">
                          <a:solidFill>
                            <a:srgbClr val="777777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Wǒ bù dǒng</a:t>
                      </a:r>
                      <a:endParaRPr sz="2600">
                        <a:solidFill>
                          <a:srgbClr val="777777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85301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Excuse me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85301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What’s your name?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85301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My name is...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85301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And you?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85301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 don’t understand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136" name="meeting-som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515" y="1598860"/>
            <a:ext cx="5108902" cy="2205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1371600" y="-1358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400"/>
              <a:t>PART 2</a:t>
            </a:r>
          </a:p>
        </p:txBody>
      </p:sp>
      <p:sp>
        <p:nvSpPr>
          <p:cNvPr id="43" name="Shape 43"/>
          <p:cNvSpPr/>
          <p:nvPr/>
        </p:nvSpPr>
        <p:spPr>
          <a:xfrm>
            <a:off x="4203700" y="3790950"/>
            <a:ext cx="6057900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indent="0" algn="l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1.  Ask ‘What is your name?’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1" indent="0" algn="l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2.  Respond ‘My name is...’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1" indent="0" algn="l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3.  Ask ‘And you..?’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1" indent="0" algn="l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4.  Indicate ‘I don’t understand’.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3962400" y="3200400"/>
            <a:ext cx="6057900" cy="3670300"/>
          </a:xfrm>
          <a:prstGeom prst="rect">
            <a:avLst/>
          </a:prstGeom>
          <a:ln w="9525">
            <a:bevel/>
          </a:ln>
        </p:spPr>
        <p:txBody>
          <a:bodyPr anchor="t"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endParaRPr sz="36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endParaRPr sz="360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7711" y="68916"/>
            <a:ext cx="13004801" cy="9199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-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250" y="2776418"/>
            <a:ext cx="10295048" cy="683907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xfrm>
            <a:off x="1045374" y="254000"/>
            <a:ext cx="10464801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   你叫 什么 名字？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777777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Nǐ jiào  shénme  míngzì?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0" y="2324100"/>
            <a:ext cx="4949811" cy="741544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xfrm>
            <a:off x="1651000" y="3937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你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Nǐ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>
                <a:latin typeface="Arial"/>
                <a:ea typeface="Arial"/>
                <a:cs typeface="Arial"/>
                <a:sym typeface="Arial"/>
              </a:rPr>
              <a:t>叫</a:t>
            </a:r>
            <a:endParaRPr sz="8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Jiào</a:t>
            </a:r>
          </a:p>
        </p:txBody>
      </p:sp>
      <p:pic>
        <p:nvPicPr>
          <p:cNvPr id="5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692400"/>
            <a:ext cx="6350000" cy="646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什么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Shén me</a:t>
            </a:r>
          </a:p>
        </p:txBody>
      </p:sp>
      <p:pic>
        <p:nvPicPr>
          <p:cNvPr id="58" name="What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0" y="3289300"/>
            <a:ext cx="6241576" cy="5964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名字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Míng zì</a:t>
            </a:r>
            <a:endParaRPr sz="4800">
              <a:latin typeface="Lucida Sans Unicode"/>
              <a:ea typeface="Lucida Sans Unicode"/>
              <a:cs typeface="Lucida Sans Unicode"/>
              <a:sym typeface="Lucida Sans Unicode"/>
            </a:endParaRPr>
          </a:p>
          <a:p>
            <a:pPr lvl="0" algn="l" defTabSz="457200">
              <a:defRPr sz="1800"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4025900"/>
            <a:ext cx="38100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1270000" y="3810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   你叫 什么 名字？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Nǐ jiào  shénme  míngzì?</a:t>
            </a:r>
          </a:p>
        </p:txBody>
      </p:sp>
      <p:pic>
        <p:nvPicPr>
          <p:cNvPr id="6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3313" y="2789252"/>
            <a:ext cx="4857407" cy="6809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